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Merriweather Black"/>
      <p:bold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28" roundtripDataSignature="AMtx7mh6s1MOL1nf0b4V5xHw0qFf7bkf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BD0955B-B673-49F8-B29C-A9A4C739677B}">
  <a:tblStyle styleId="{DBD0955B-B673-49F8-B29C-A9A4C739677B}"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DFD"/>
          </a:solidFill>
        </a:fill>
      </a:tcStyle>
    </a:wholeTbl>
    <a:band1H>
      <a:tcTxStyle/>
      <a:tcStyle>
        <a:fill>
          <a:solidFill>
            <a:srgbClr val="CDD8FB"/>
          </a:solidFill>
        </a:fill>
      </a:tcStyle>
    </a:band1H>
    <a:band2H>
      <a:tcTxStyle/>
    </a:band2H>
    <a:band1V>
      <a:tcTxStyle/>
      <a:tcStyle>
        <a:fill>
          <a:solidFill>
            <a:srgbClr val="CDD8FB"/>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323C4110-56DD-4BD8-B8B3-318D1C645B93}"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erriweatherBlack-bold.fntdata"/><Relationship Id="rId25" Type="http://schemas.openxmlformats.org/officeDocument/2006/relationships/slide" Target="slides/slide19.xml"/><Relationship Id="rId28" Type="http://customschemas.google.com/relationships/presentationmetadata" Target="metadata"/><Relationship Id="rId27" Type="http://schemas.openxmlformats.org/officeDocument/2006/relationships/font" Target="fonts/MerriweatherBlack-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jp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15b54a1c51_0_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315b54a1c51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15b54a1c51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315b54a1c51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15b54a1c51_0_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g315b54a1c51_0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15b54a1c51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315b54a1c51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15b54a1c51_0_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g315b54a1c51_0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15b54a1c51_0_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315b54a1c51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15b54a1c51_0_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g315b54a1c51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12026eca1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312026eca1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12026eca17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312026eca17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15b54a1c51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315b54a1c51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2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2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3" name="Google Shape;13;p1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1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7" name="Google Shape;1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 name="Google Shape;20;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1" name="Google Shape;21;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2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5" name="Google Shape;25;p2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2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2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2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2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2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2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2" name="Google Shape;42;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FEFEF"/>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nvSpPr>
        <p:spPr>
          <a:xfrm>
            <a:off x="0" y="4743300"/>
            <a:ext cx="7351200" cy="415500"/>
          </a:xfrm>
          <a:prstGeom prst="rect">
            <a:avLst/>
          </a:prstGeom>
          <a:solidFill>
            <a:srgbClr val="EA9999"/>
          </a:solid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Font typeface="Arial"/>
              <a:buNone/>
            </a:pPr>
            <a:r>
              <a:rPr b="1" lang="en-US" sz="1500">
                <a:solidFill>
                  <a:srgbClr val="134F5C"/>
                </a:solidFill>
                <a:latin typeface="Times New Roman"/>
                <a:ea typeface="Times New Roman"/>
                <a:cs typeface="Times New Roman"/>
                <a:sym typeface="Times New Roman"/>
              </a:rPr>
              <a:t>Face Mask Detection System</a:t>
            </a:r>
            <a:endParaRPr b="0" i="0" sz="700" u="none" cap="none" strike="noStrike">
              <a:solidFill>
                <a:srgbClr val="000000"/>
              </a:solidFill>
              <a:latin typeface="Times New Roman"/>
              <a:ea typeface="Times New Roman"/>
              <a:cs typeface="Times New Roman"/>
              <a:sym typeface="Times New Roman"/>
            </a:endParaRPr>
          </a:p>
        </p:txBody>
      </p:sp>
      <p:sp>
        <p:nvSpPr>
          <p:cNvPr id="55" name="Google Shape;55;p1"/>
          <p:cNvSpPr txBox="1"/>
          <p:nvPr/>
        </p:nvSpPr>
        <p:spPr>
          <a:xfrm>
            <a:off x="7358450" y="4743300"/>
            <a:ext cx="1785300" cy="415500"/>
          </a:xfrm>
          <a:prstGeom prst="rect">
            <a:avLst/>
          </a:prstGeom>
          <a:solidFill>
            <a:srgbClr val="93C47D"/>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lang="en-US" sz="1500">
                <a:latin typeface="Times New Roman"/>
                <a:ea typeface="Times New Roman"/>
                <a:cs typeface="Times New Roman"/>
                <a:sym typeface="Times New Roman"/>
              </a:rPr>
              <a:t>November 11</a:t>
            </a:r>
            <a:r>
              <a:rPr b="0" i="0" lang="en-US" sz="1500" u="none" cap="none" strike="noStrike">
                <a:solidFill>
                  <a:srgbClr val="000000"/>
                </a:solidFill>
                <a:latin typeface="Times New Roman"/>
                <a:ea typeface="Times New Roman"/>
                <a:cs typeface="Times New Roman"/>
                <a:sym typeface="Times New Roman"/>
              </a:rPr>
              <a:t>, 2024</a:t>
            </a:r>
            <a:endParaRPr b="0" i="0" sz="1500" u="none" cap="none" strike="noStrike">
              <a:solidFill>
                <a:srgbClr val="000000"/>
              </a:solidFill>
              <a:latin typeface="Times New Roman"/>
              <a:ea typeface="Times New Roman"/>
              <a:cs typeface="Times New Roman"/>
              <a:sym typeface="Times New Roman"/>
            </a:endParaRPr>
          </a:p>
        </p:txBody>
      </p:sp>
      <p:sp>
        <p:nvSpPr>
          <p:cNvPr id="56" name="Google Shape;56;p1"/>
          <p:cNvSpPr txBox="1"/>
          <p:nvPr/>
        </p:nvSpPr>
        <p:spPr>
          <a:xfrm>
            <a:off x="1703925" y="461425"/>
            <a:ext cx="6096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
          <p:cNvSpPr txBox="1"/>
          <p:nvPr/>
        </p:nvSpPr>
        <p:spPr>
          <a:xfrm>
            <a:off x="0" y="0"/>
            <a:ext cx="9144000" cy="923299"/>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1400"/>
              <a:buFont typeface="Arial"/>
              <a:buNone/>
            </a:pPr>
            <a:r>
              <a:rPr b="1" i="0" lang="en-US" sz="2600" u="none" cap="none" strike="noStrike">
                <a:solidFill>
                  <a:srgbClr val="134F5C"/>
                </a:solidFill>
                <a:latin typeface="Times New Roman"/>
                <a:ea typeface="Times New Roman"/>
                <a:cs typeface="Times New Roman"/>
                <a:sym typeface="Times New Roman"/>
              </a:rPr>
              <a:t>PRESENTATION</a:t>
            </a:r>
            <a:endParaRPr/>
          </a:p>
          <a:p>
            <a:pPr indent="0" lvl="0" marL="0" marR="0" rtl="0" algn="ctr">
              <a:lnSpc>
                <a:spcPct val="100000"/>
              </a:lnSpc>
              <a:spcBef>
                <a:spcPts val="0"/>
              </a:spcBef>
              <a:spcAft>
                <a:spcPts val="0"/>
              </a:spcAft>
              <a:buClr>
                <a:schemeClr val="dk1"/>
              </a:buClr>
              <a:buSzPts val="1400"/>
              <a:buFont typeface="Arial"/>
              <a:buNone/>
            </a:pPr>
            <a:r>
              <a:rPr b="1" i="0" lang="en-US" sz="2200" u="none" cap="none" strike="noStrike">
                <a:solidFill>
                  <a:srgbClr val="134F5C"/>
                </a:solidFill>
                <a:latin typeface="Times New Roman"/>
                <a:ea typeface="Times New Roman"/>
                <a:cs typeface="Times New Roman"/>
                <a:sym typeface="Times New Roman"/>
              </a:rPr>
              <a:t>On the </a:t>
            </a:r>
            <a:r>
              <a:rPr b="1" lang="en-US" sz="2200">
                <a:solidFill>
                  <a:srgbClr val="134F5C"/>
                </a:solidFill>
                <a:latin typeface="Times New Roman"/>
                <a:ea typeface="Times New Roman"/>
                <a:cs typeface="Times New Roman"/>
                <a:sym typeface="Times New Roman"/>
              </a:rPr>
              <a:t>Project</a:t>
            </a:r>
            <a:endParaRPr b="1" i="0" sz="2200" u="none" cap="none" strike="noStrike">
              <a:solidFill>
                <a:srgbClr val="134F5C"/>
              </a:solidFill>
              <a:latin typeface="Times New Roman"/>
              <a:ea typeface="Times New Roman"/>
              <a:cs typeface="Times New Roman"/>
              <a:sym typeface="Times New Roman"/>
            </a:endParaRPr>
          </a:p>
        </p:txBody>
      </p:sp>
      <p:sp>
        <p:nvSpPr>
          <p:cNvPr id="58" name="Google Shape;58;p1"/>
          <p:cNvSpPr txBox="1"/>
          <p:nvPr/>
        </p:nvSpPr>
        <p:spPr>
          <a:xfrm>
            <a:off x="4476750" y="1600200"/>
            <a:ext cx="6096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
          <p:cNvSpPr txBox="1"/>
          <p:nvPr/>
        </p:nvSpPr>
        <p:spPr>
          <a:xfrm>
            <a:off x="-180000" y="1173600"/>
            <a:ext cx="9223200" cy="195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2400"/>
              <a:buFont typeface="Arial"/>
              <a:buNone/>
            </a:pPr>
            <a:r>
              <a:t/>
            </a:r>
            <a:endParaRPr b="0" i="0" sz="10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b="1" i="0" lang="en-US" sz="2400" u="none" cap="none" strike="noStrike">
                <a:solidFill>
                  <a:srgbClr val="134F5C"/>
                </a:solidFill>
                <a:latin typeface="Times New Roman"/>
                <a:ea typeface="Times New Roman"/>
                <a:cs typeface="Times New Roman"/>
                <a:sym typeface="Times New Roman"/>
              </a:rPr>
              <a:t> </a:t>
            </a:r>
            <a:r>
              <a:rPr b="1" lang="en-US" sz="2400">
                <a:solidFill>
                  <a:srgbClr val="134F5C"/>
                </a:solidFill>
                <a:latin typeface="Times New Roman"/>
                <a:ea typeface="Times New Roman"/>
                <a:cs typeface="Times New Roman"/>
                <a:sym typeface="Times New Roman"/>
              </a:rPr>
              <a:t>Face Mask Detection System</a:t>
            </a:r>
            <a:endParaRPr b="0" i="0" sz="24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t/>
            </a:r>
            <a:endParaRPr b="1" i="0" sz="2000" u="none" cap="none" strike="noStrike">
              <a:solidFill>
                <a:srgbClr val="134F5C"/>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chemeClr val="dk1"/>
              </a:buClr>
              <a:buSzPts val="2400"/>
              <a:buFont typeface="Arial"/>
              <a:buNone/>
            </a:pPr>
            <a:r>
              <a:t/>
            </a:r>
            <a:endParaRPr b="0" i="0" sz="1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Times New Roman"/>
                <a:ea typeface="Times New Roman"/>
                <a:cs typeface="Times New Roman"/>
                <a:sym typeface="Times New Roman"/>
              </a:rPr>
              <a:t>  </a:t>
            </a:r>
            <a:endParaRPr b="1" i="0" sz="6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300"/>
              <a:buFont typeface="Arial"/>
              <a:buNone/>
            </a:pPr>
            <a:r>
              <a:t/>
            </a:r>
            <a:endParaRPr b="1" i="0" sz="3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Times New Roman"/>
                <a:ea typeface="Times New Roman"/>
                <a:cs typeface="Times New Roman"/>
                <a:sym typeface="Times New Roman"/>
              </a:rPr>
              <a:t>		</a:t>
            </a:r>
            <a:endParaRPr b="1" i="0" sz="14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Times New Roman"/>
                <a:ea typeface="Times New Roman"/>
                <a:cs typeface="Times New Roman"/>
                <a:sym typeface="Times New Roman"/>
              </a:rPr>
              <a:t> </a:t>
            </a:r>
            <a:endParaRPr b="1" i="0" sz="14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p:txBody>
      </p:sp>
      <p:pic>
        <p:nvPicPr>
          <p:cNvPr id="60" name="Google Shape;60;p1"/>
          <p:cNvPicPr preferRelativeResize="0"/>
          <p:nvPr/>
        </p:nvPicPr>
        <p:blipFill rotWithShape="1">
          <a:blip r:embed="rId3">
            <a:alphaModFix/>
          </a:blip>
          <a:srcRect b="0" l="0" r="0" t="0"/>
          <a:stretch/>
        </p:blipFill>
        <p:spPr>
          <a:xfrm>
            <a:off x="682175" y="1530225"/>
            <a:ext cx="1785425" cy="1817200"/>
          </a:xfrm>
          <a:prstGeom prst="rect">
            <a:avLst/>
          </a:prstGeom>
          <a:noFill/>
          <a:ln>
            <a:noFill/>
          </a:ln>
        </p:spPr>
      </p:pic>
      <p:graphicFrame>
        <p:nvGraphicFramePr>
          <p:cNvPr id="61" name="Google Shape;61;p1"/>
          <p:cNvGraphicFramePr/>
          <p:nvPr/>
        </p:nvGraphicFramePr>
        <p:xfrm>
          <a:off x="3576229" y="1890265"/>
          <a:ext cx="3000000" cy="3000000"/>
        </p:xfrm>
        <a:graphic>
          <a:graphicData uri="http://schemas.openxmlformats.org/drawingml/2006/table">
            <a:tbl>
              <a:tblPr>
                <a:noFill/>
                <a:tableStyleId>{DBD0955B-B673-49F8-B29C-A9A4C739677B}</a:tableStyleId>
              </a:tblPr>
              <a:tblGrid>
                <a:gridCol w="2782800"/>
                <a:gridCol w="2782800"/>
              </a:tblGrid>
              <a:tr h="576925">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Pr</a:t>
                      </a:r>
                      <a:r>
                        <a:rPr b="1" lang="en-US">
                          <a:latin typeface="Times New Roman"/>
                          <a:ea typeface="Times New Roman"/>
                          <a:cs typeface="Times New Roman"/>
                          <a:sym typeface="Times New Roman"/>
                        </a:rPr>
                        <a:t>esented by </a:t>
                      </a:r>
                      <a:r>
                        <a:rPr b="1" lang="en-US" sz="1400" u="none" cap="none" strike="noStrike">
                          <a:latin typeface="Times New Roman"/>
                          <a:ea typeface="Times New Roman"/>
                          <a:cs typeface="Times New Roman"/>
                          <a:sym typeface="Times New Roman"/>
                        </a:rPr>
                        <a:t>:</a:t>
                      </a:r>
                      <a:endParaRPr sz="1400" u="none" cap="none" strike="noStrike">
                        <a:latin typeface="Times New Roman"/>
                        <a:ea typeface="Times New Roman"/>
                        <a:cs typeface="Times New Roman"/>
                        <a:sym typeface="Times New Roman"/>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Akher Uddin Ahmed (202102022100)</a:t>
                      </a:r>
                      <a:endParaRPr b="1" sz="14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latin typeface="Times New Roman"/>
                        <a:ea typeface="Times New Roman"/>
                        <a:cs typeface="Times New Roman"/>
                        <a:sym typeface="Times New Roman"/>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62" name="Google Shape;62;p1"/>
          <p:cNvSpPr txBox="1"/>
          <p:nvPr/>
        </p:nvSpPr>
        <p:spPr>
          <a:xfrm>
            <a:off x="0" y="3432875"/>
            <a:ext cx="3781586"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Times New Roman"/>
                <a:ea typeface="Times New Roman"/>
                <a:cs typeface="Times New Roman"/>
                <a:sym typeface="Times New Roman"/>
              </a:rPr>
              <a:t>Central Institute of Technology Kokrajhar</a:t>
            </a:r>
            <a:endParaRPr/>
          </a:p>
          <a:p>
            <a:pPr indent="0" lvl="0" marL="0" marR="0" rtl="0" algn="l">
              <a:lnSpc>
                <a:spcPct val="100000"/>
              </a:lnSpc>
              <a:spcBef>
                <a:spcPts val="0"/>
              </a:spcBef>
              <a:spcAft>
                <a:spcPts val="0"/>
              </a:spcAft>
              <a:buNone/>
            </a:pPr>
            <a:r>
              <a:rPr b="0" i="0" lang="en-US" sz="1400" u="none" cap="none" strike="noStrike">
                <a:solidFill>
                  <a:srgbClr val="000000"/>
                </a:solidFill>
                <a:latin typeface="Times New Roman"/>
                <a:ea typeface="Times New Roman"/>
                <a:cs typeface="Times New Roman"/>
                <a:sym typeface="Times New Roman"/>
              </a:rPr>
              <a:t>          Computer Science &amp; Engineering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g315b54a1c51_0_20"/>
          <p:cNvSpPr txBox="1"/>
          <p:nvPr/>
        </p:nvSpPr>
        <p:spPr>
          <a:xfrm>
            <a:off x="-125"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VGG-16 MODEL</a:t>
            </a:r>
            <a:endParaRPr b="1" i="0" sz="2400" u="none" cap="none" strike="noStrike">
              <a:solidFill>
                <a:srgbClr val="000000"/>
              </a:solidFill>
              <a:latin typeface="Times New Roman"/>
              <a:ea typeface="Times New Roman"/>
              <a:cs typeface="Times New Roman"/>
              <a:sym typeface="Times New Roman"/>
            </a:endParaRPr>
          </a:p>
        </p:txBody>
      </p:sp>
      <p:pic>
        <p:nvPicPr>
          <p:cNvPr id="158" name="Google Shape;158;g315b54a1c51_0_20"/>
          <p:cNvPicPr preferRelativeResize="0"/>
          <p:nvPr/>
        </p:nvPicPr>
        <p:blipFill rotWithShape="1">
          <a:blip r:embed="rId3">
            <a:alphaModFix/>
          </a:blip>
          <a:srcRect b="0" l="0" r="0" t="0"/>
          <a:stretch/>
        </p:blipFill>
        <p:spPr>
          <a:xfrm>
            <a:off x="8456250" y="46450"/>
            <a:ext cx="687900" cy="554100"/>
          </a:xfrm>
          <a:prstGeom prst="rect">
            <a:avLst/>
          </a:prstGeom>
          <a:noFill/>
          <a:ln>
            <a:noFill/>
          </a:ln>
        </p:spPr>
      </p:pic>
      <p:sp>
        <p:nvSpPr>
          <p:cNvPr id="159" name="Google Shape;159;g315b54a1c51_0_20"/>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160" name="Google Shape;160;g315b54a1c51_0_20"/>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61" name="Google Shape;161;g315b54a1c51_0_20"/>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162" name="Google Shape;162;g315b54a1c51_0_20"/>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163" name="Google Shape;163;g315b54a1c51_0_20"/>
          <p:cNvSpPr txBox="1"/>
          <p:nvPr/>
        </p:nvSpPr>
        <p:spPr>
          <a:xfrm>
            <a:off x="573450" y="3652800"/>
            <a:ext cx="5686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Times New Roman"/>
                <a:ea typeface="Times New Roman"/>
                <a:cs typeface="Times New Roman"/>
                <a:sym typeface="Times New Roman"/>
              </a:rPr>
              <a:t>VGG-16 model is trained upon the training dataset and gives accuracy of 0.9427 with loss of 0.1436</a:t>
            </a:r>
            <a:endParaRPr sz="1800">
              <a:solidFill>
                <a:schemeClr val="dk1"/>
              </a:solidFill>
              <a:latin typeface="Times New Roman"/>
              <a:ea typeface="Times New Roman"/>
              <a:cs typeface="Times New Roman"/>
              <a:sym typeface="Times New Roman"/>
            </a:endParaRPr>
          </a:p>
        </p:txBody>
      </p:sp>
      <p:pic>
        <p:nvPicPr>
          <p:cNvPr id="164" name="Google Shape;164;g315b54a1c51_0_20"/>
          <p:cNvPicPr preferRelativeResize="0"/>
          <p:nvPr/>
        </p:nvPicPr>
        <p:blipFill rotWithShape="1">
          <a:blip r:embed="rId4">
            <a:alphaModFix/>
          </a:blip>
          <a:srcRect b="0" l="0" r="0" t="13733"/>
          <a:stretch/>
        </p:blipFill>
        <p:spPr>
          <a:xfrm>
            <a:off x="1428888" y="689725"/>
            <a:ext cx="6171932" cy="2341112"/>
          </a:xfrm>
          <a:prstGeom prst="rect">
            <a:avLst/>
          </a:prstGeom>
          <a:noFill/>
          <a:ln>
            <a:noFill/>
          </a:ln>
        </p:spPr>
      </p:pic>
      <p:sp>
        <p:nvSpPr>
          <p:cNvPr id="165" name="Google Shape;165;g315b54a1c51_0_20"/>
          <p:cNvSpPr txBox="1"/>
          <p:nvPr/>
        </p:nvSpPr>
        <p:spPr>
          <a:xfrm>
            <a:off x="2943625" y="3110963"/>
            <a:ext cx="5686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Times New Roman"/>
                <a:ea typeface="Times New Roman"/>
                <a:cs typeface="Times New Roman"/>
                <a:sym typeface="Times New Roman"/>
              </a:rPr>
              <a:t>Fig. VGG 16 Architecture</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315b54a1c51_0_33"/>
          <p:cNvSpPr txBox="1"/>
          <p:nvPr/>
        </p:nvSpPr>
        <p:spPr>
          <a:xfrm>
            <a:off x="-125"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MOBILENET V2 MODEL</a:t>
            </a:r>
            <a:endParaRPr b="1" i="0" sz="2400" u="none" cap="none" strike="noStrike">
              <a:solidFill>
                <a:srgbClr val="000000"/>
              </a:solidFill>
              <a:latin typeface="Times New Roman"/>
              <a:ea typeface="Times New Roman"/>
              <a:cs typeface="Times New Roman"/>
              <a:sym typeface="Times New Roman"/>
            </a:endParaRPr>
          </a:p>
        </p:txBody>
      </p:sp>
      <p:pic>
        <p:nvPicPr>
          <p:cNvPr id="171" name="Google Shape;171;g315b54a1c51_0_33"/>
          <p:cNvPicPr preferRelativeResize="0"/>
          <p:nvPr/>
        </p:nvPicPr>
        <p:blipFill rotWithShape="1">
          <a:blip r:embed="rId3">
            <a:alphaModFix/>
          </a:blip>
          <a:srcRect b="0" l="0" r="0" t="0"/>
          <a:stretch/>
        </p:blipFill>
        <p:spPr>
          <a:xfrm>
            <a:off x="8456250" y="46450"/>
            <a:ext cx="687900" cy="554100"/>
          </a:xfrm>
          <a:prstGeom prst="rect">
            <a:avLst/>
          </a:prstGeom>
          <a:noFill/>
          <a:ln>
            <a:noFill/>
          </a:ln>
        </p:spPr>
      </p:pic>
      <p:sp>
        <p:nvSpPr>
          <p:cNvPr id="172" name="Google Shape;172;g315b54a1c51_0_33"/>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173" name="Google Shape;173;g315b54a1c51_0_33"/>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74" name="Google Shape;174;g315b54a1c51_0_33"/>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175" name="Google Shape;175;g315b54a1c51_0_33"/>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176" name="Google Shape;176;g315b54a1c51_0_33"/>
          <p:cNvSpPr txBox="1"/>
          <p:nvPr/>
        </p:nvSpPr>
        <p:spPr>
          <a:xfrm>
            <a:off x="573450" y="3652800"/>
            <a:ext cx="5686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Times New Roman"/>
                <a:ea typeface="Times New Roman"/>
                <a:cs typeface="Times New Roman"/>
                <a:sym typeface="Times New Roman"/>
              </a:rPr>
              <a:t>Model is trained for 20 epochs and gives  accuracy of 0.9922 with loss of 0.0282 for the training set .</a:t>
            </a:r>
            <a:endParaRPr sz="1800">
              <a:solidFill>
                <a:schemeClr val="dk1"/>
              </a:solidFill>
              <a:latin typeface="Times New Roman"/>
              <a:ea typeface="Times New Roman"/>
              <a:cs typeface="Times New Roman"/>
              <a:sym typeface="Times New Roman"/>
            </a:endParaRPr>
          </a:p>
        </p:txBody>
      </p:sp>
      <p:sp>
        <p:nvSpPr>
          <p:cNvPr id="177" name="Google Shape;177;g315b54a1c51_0_33"/>
          <p:cNvSpPr txBox="1"/>
          <p:nvPr/>
        </p:nvSpPr>
        <p:spPr>
          <a:xfrm>
            <a:off x="2517450" y="3030825"/>
            <a:ext cx="5686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Times New Roman"/>
                <a:ea typeface="Times New Roman"/>
                <a:cs typeface="Times New Roman"/>
                <a:sym typeface="Times New Roman"/>
              </a:rPr>
              <a:t>Fig. MobileNetV2 Architecture</a:t>
            </a:r>
            <a:endParaRPr sz="1800">
              <a:solidFill>
                <a:schemeClr val="dk1"/>
              </a:solidFill>
              <a:latin typeface="Times New Roman"/>
              <a:ea typeface="Times New Roman"/>
              <a:cs typeface="Times New Roman"/>
              <a:sym typeface="Times New Roman"/>
            </a:endParaRPr>
          </a:p>
        </p:txBody>
      </p:sp>
      <p:pic>
        <p:nvPicPr>
          <p:cNvPr id="178" name="Google Shape;178;g315b54a1c51_0_33"/>
          <p:cNvPicPr preferRelativeResize="0"/>
          <p:nvPr/>
        </p:nvPicPr>
        <p:blipFill rotWithShape="1">
          <a:blip r:embed="rId4">
            <a:alphaModFix/>
          </a:blip>
          <a:srcRect b="15504" l="0" r="0" t="0"/>
          <a:stretch/>
        </p:blipFill>
        <p:spPr>
          <a:xfrm>
            <a:off x="3133850" y="689800"/>
            <a:ext cx="2209675" cy="2074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315b54a1c51_0_46"/>
          <p:cNvSpPr txBox="1"/>
          <p:nvPr/>
        </p:nvSpPr>
        <p:spPr>
          <a:xfrm>
            <a:off x="-125" y="0"/>
            <a:ext cx="9144000" cy="9234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SEQUENTIAL MODEL ACCURACY AND EPOCHS </a:t>
            </a:r>
            <a:endParaRPr b="1" sz="2400">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GRAPHS</a:t>
            </a:r>
            <a:endParaRPr b="1" i="0" sz="2400" u="none" cap="none" strike="noStrike">
              <a:solidFill>
                <a:srgbClr val="000000"/>
              </a:solidFill>
              <a:latin typeface="Times New Roman"/>
              <a:ea typeface="Times New Roman"/>
              <a:cs typeface="Times New Roman"/>
              <a:sym typeface="Times New Roman"/>
            </a:endParaRPr>
          </a:p>
        </p:txBody>
      </p:sp>
      <p:pic>
        <p:nvPicPr>
          <p:cNvPr id="184" name="Google Shape;184;g315b54a1c51_0_46"/>
          <p:cNvPicPr preferRelativeResize="0"/>
          <p:nvPr/>
        </p:nvPicPr>
        <p:blipFill rotWithShape="1">
          <a:blip r:embed="rId3">
            <a:alphaModFix/>
          </a:blip>
          <a:srcRect b="0" l="0" r="0" t="0"/>
          <a:stretch/>
        </p:blipFill>
        <p:spPr>
          <a:xfrm>
            <a:off x="8456250" y="0"/>
            <a:ext cx="687900" cy="554100"/>
          </a:xfrm>
          <a:prstGeom prst="rect">
            <a:avLst/>
          </a:prstGeom>
          <a:noFill/>
          <a:ln>
            <a:noFill/>
          </a:ln>
        </p:spPr>
      </p:pic>
      <p:sp>
        <p:nvSpPr>
          <p:cNvPr id="185" name="Google Shape;185;g315b54a1c51_0_46"/>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186" name="Google Shape;186;g315b54a1c51_0_46"/>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87" name="Google Shape;187;g315b54a1c51_0_46"/>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188" name="Google Shape;188;g315b54a1c51_0_46"/>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pic>
        <p:nvPicPr>
          <p:cNvPr id="189" name="Google Shape;189;g315b54a1c51_0_46"/>
          <p:cNvPicPr preferRelativeResize="0"/>
          <p:nvPr/>
        </p:nvPicPr>
        <p:blipFill>
          <a:blip r:embed="rId4">
            <a:alphaModFix/>
          </a:blip>
          <a:stretch>
            <a:fillRect/>
          </a:stretch>
        </p:blipFill>
        <p:spPr>
          <a:xfrm>
            <a:off x="2363800" y="986950"/>
            <a:ext cx="3415075" cy="351509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315b54a1c51_0_59"/>
          <p:cNvSpPr txBox="1"/>
          <p:nvPr/>
        </p:nvSpPr>
        <p:spPr>
          <a:xfrm>
            <a:off x="-125" y="0"/>
            <a:ext cx="9144000" cy="9234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VGG16</a:t>
            </a:r>
            <a:r>
              <a:rPr b="1" lang="en-US" sz="2400">
                <a:latin typeface="Times New Roman"/>
                <a:ea typeface="Times New Roman"/>
                <a:cs typeface="Times New Roman"/>
                <a:sym typeface="Times New Roman"/>
              </a:rPr>
              <a:t> MODEL ACCURACY AND EPOCHS </a:t>
            </a:r>
            <a:endParaRPr b="1" sz="2400">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GRAPHS</a:t>
            </a:r>
            <a:endParaRPr b="1" i="0" sz="2400" u="none" cap="none" strike="noStrike">
              <a:solidFill>
                <a:srgbClr val="000000"/>
              </a:solidFill>
              <a:latin typeface="Times New Roman"/>
              <a:ea typeface="Times New Roman"/>
              <a:cs typeface="Times New Roman"/>
              <a:sym typeface="Times New Roman"/>
            </a:endParaRPr>
          </a:p>
        </p:txBody>
      </p:sp>
      <p:pic>
        <p:nvPicPr>
          <p:cNvPr id="195" name="Google Shape;195;g315b54a1c51_0_59"/>
          <p:cNvPicPr preferRelativeResize="0"/>
          <p:nvPr/>
        </p:nvPicPr>
        <p:blipFill rotWithShape="1">
          <a:blip r:embed="rId3">
            <a:alphaModFix/>
          </a:blip>
          <a:srcRect b="0" l="0" r="0" t="0"/>
          <a:stretch/>
        </p:blipFill>
        <p:spPr>
          <a:xfrm>
            <a:off x="8456250" y="0"/>
            <a:ext cx="687900" cy="554100"/>
          </a:xfrm>
          <a:prstGeom prst="rect">
            <a:avLst/>
          </a:prstGeom>
          <a:noFill/>
          <a:ln>
            <a:noFill/>
          </a:ln>
        </p:spPr>
      </p:pic>
      <p:sp>
        <p:nvSpPr>
          <p:cNvPr id="196" name="Google Shape;196;g315b54a1c51_0_59"/>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197" name="Google Shape;197;g315b54a1c51_0_59"/>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98" name="Google Shape;198;g315b54a1c51_0_59"/>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199" name="Google Shape;199;g315b54a1c51_0_59"/>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pic>
        <p:nvPicPr>
          <p:cNvPr id="200" name="Google Shape;200;g315b54a1c51_0_59"/>
          <p:cNvPicPr preferRelativeResize="0"/>
          <p:nvPr/>
        </p:nvPicPr>
        <p:blipFill>
          <a:blip r:embed="rId4">
            <a:alphaModFix/>
          </a:blip>
          <a:stretch>
            <a:fillRect/>
          </a:stretch>
        </p:blipFill>
        <p:spPr>
          <a:xfrm>
            <a:off x="2581000" y="972750"/>
            <a:ext cx="3218373" cy="35151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315b54a1c51_0_70"/>
          <p:cNvSpPr txBox="1"/>
          <p:nvPr/>
        </p:nvSpPr>
        <p:spPr>
          <a:xfrm>
            <a:off x="-125" y="0"/>
            <a:ext cx="9144000" cy="9234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MOBILE NET V2</a:t>
            </a:r>
            <a:r>
              <a:rPr b="1" lang="en-US" sz="2400">
                <a:latin typeface="Times New Roman"/>
                <a:ea typeface="Times New Roman"/>
                <a:cs typeface="Times New Roman"/>
                <a:sym typeface="Times New Roman"/>
              </a:rPr>
              <a:t> MODEL ACCURACY AND EPOCHS </a:t>
            </a:r>
            <a:endParaRPr b="1" sz="2400">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GRAPHS</a:t>
            </a:r>
            <a:endParaRPr b="1" i="0" sz="2400" u="none" cap="none" strike="noStrike">
              <a:solidFill>
                <a:srgbClr val="000000"/>
              </a:solidFill>
              <a:latin typeface="Times New Roman"/>
              <a:ea typeface="Times New Roman"/>
              <a:cs typeface="Times New Roman"/>
              <a:sym typeface="Times New Roman"/>
            </a:endParaRPr>
          </a:p>
        </p:txBody>
      </p:sp>
      <p:pic>
        <p:nvPicPr>
          <p:cNvPr id="206" name="Google Shape;206;g315b54a1c51_0_70"/>
          <p:cNvPicPr preferRelativeResize="0"/>
          <p:nvPr/>
        </p:nvPicPr>
        <p:blipFill rotWithShape="1">
          <a:blip r:embed="rId3">
            <a:alphaModFix/>
          </a:blip>
          <a:srcRect b="0" l="0" r="0" t="0"/>
          <a:stretch/>
        </p:blipFill>
        <p:spPr>
          <a:xfrm>
            <a:off x="8456250" y="0"/>
            <a:ext cx="687900" cy="554100"/>
          </a:xfrm>
          <a:prstGeom prst="rect">
            <a:avLst/>
          </a:prstGeom>
          <a:noFill/>
          <a:ln>
            <a:noFill/>
          </a:ln>
        </p:spPr>
      </p:pic>
      <p:sp>
        <p:nvSpPr>
          <p:cNvPr id="207" name="Google Shape;207;g315b54a1c51_0_70"/>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208" name="Google Shape;208;g315b54a1c51_0_70"/>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209" name="Google Shape;209;g315b54a1c51_0_70"/>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210" name="Google Shape;210;g315b54a1c51_0_70"/>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pic>
        <p:nvPicPr>
          <p:cNvPr id="211" name="Google Shape;211;g315b54a1c51_0_70"/>
          <p:cNvPicPr preferRelativeResize="0"/>
          <p:nvPr/>
        </p:nvPicPr>
        <p:blipFill>
          <a:blip r:embed="rId4">
            <a:alphaModFix/>
          </a:blip>
          <a:stretch>
            <a:fillRect/>
          </a:stretch>
        </p:blipFill>
        <p:spPr>
          <a:xfrm>
            <a:off x="2344075" y="986950"/>
            <a:ext cx="3194466" cy="35151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315b54a1c51_0_81"/>
          <p:cNvSpPr txBox="1"/>
          <p:nvPr/>
        </p:nvSpPr>
        <p:spPr>
          <a:xfrm>
            <a:off x="-125"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OUTPUTS OF OUR MODEL</a:t>
            </a:r>
            <a:endParaRPr b="1" i="0" sz="2400" u="none" cap="none" strike="noStrike">
              <a:solidFill>
                <a:srgbClr val="000000"/>
              </a:solidFill>
              <a:latin typeface="Times New Roman"/>
              <a:ea typeface="Times New Roman"/>
              <a:cs typeface="Times New Roman"/>
              <a:sym typeface="Times New Roman"/>
            </a:endParaRPr>
          </a:p>
        </p:txBody>
      </p:sp>
      <p:pic>
        <p:nvPicPr>
          <p:cNvPr id="217" name="Google Shape;217;g315b54a1c51_0_81"/>
          <p:cNvPicPr preferRelativeResize="0"/>
          <p:nvPr/>
        </p:nvPicPr>
        <p:blipFill rotWithShape="1">
          <a:blip r:embed="rId3">
            <a:alphaModFix/>
          </a:blip>
          <a:srcRect b="0" l="0" r="0" t="0"/>
          <a:stretch/>
        </p:blipFill>
        <p:spPr>
          <a:xfrm>
            <a:off x="8456250" y="0"/>
            <a:ext cx="687900" cy="554100"/>
          </a:xfrm>
          <a:prstGeom prst="rect">
            <a:avLst/>
          </a:prstGeom>
          <a:noFill/>
          <a:ln>
            <a:noFill/>
          </a:ln>
        </p:spPr>
      </p:pic>
      <p:sp>
        <p:nvSpPr>
          <p:cNvPr id="218" name="Google Shape;218;g315b54a1c51_0_81"/>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219" name="Google Shape;219;g315b54a1c51_0_81"/>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220" name="Google Shape;220;g315b54a1c51_0_81"/>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221" name="Google Shape;221;g315b54a1c51_0_81"/>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pic>
        <p:nvPicPr>
          <p:cNvPr id="222" name="Google Shape;222;g315b54a1c51_0_81"/>
          <p:cNvPicPr preferRelativeResize="0"/>
          <p:nvPr/>
        </p:nvPicPr>
        <p:blipFill>
          <a:blip r:embed="rId4">
            <a:alphaModFix/>
          </a:blip>
          <a:stretch>
            <a:fillRect/>
          </a:stretch>
        </p:blipFill>
        <p:spPr>
          <a:xfrm>
            <a:off x="1115575" y="681200"/>
            <a:ext cx="6782326" cy="3830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315b54a1c51_0_92"/>
          <p:cNvSpPr txBox="1"/>
          <p:nvPr/>
        </p:nvSpPr>
        <p:spPr>
          <a:xfrm>
            <a:off x="-125"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EXPERIMENTAL RESULT</a:t>
            </a:r>
            <a:endParaRPr b="1" i="0" sz="2400" u="none" cap="none" strike="noStrike">
              <a:solidFill>
                <a:srgbClr val="000000"/>
              </a:solidFill>
              <a:latin typeface="Times New Roman"/>
              <a:ea typeface="Times New Roman"/>
              <a:cs typeface="Times New Roman"/>
              <a:sym typeface="Times New Roman"/>
            </a:endParaRPr>
          </a:p>
        </p:txBody>
      </p:sp>
      <p:pic>
        <p:nvPicPr>
          <p:cNvPr id="228" name="Google Shape;228;g315b54a1c51_0_92"/>
          <p:cNvPicPr preferRelativeResize="0"/>
          <p:nvPr/>
        </p:nvPicPr>
        <p:blipFill rotWithShape="1">
          <a:blip r:embed="rId3">
            <a:alphaModFix/>
          </a:blip>
          <a:srcRect b="0" l="0" r="0" t="0"/>
          <a:stretch/>
        </p:blipFill>
        <p:spPr>
          <a:xfrm>
            <a:off x="8456250" y="0"/>
            <a:ext cx="687900" cy="554100"/>
          </a:xfrm>
          <a:prstGeom prst="rect">
            <a:avLst/>
          </a:prstGeom>
          <a:noFill/>
          <a:ln>
            <a:noFill/>
          </a:ln>
        </p:spPr>
      </p:pic>
      <p:sp>
        <p:nvSpPr>
          <p:cNvPr id="229" name="Google Shape;229;g315b54a1c51_0_92"/>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230" name="Google Shape;230;g315b54a1c51_0_92"/>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231" name="Google Shape;231;g315b54a1c51_0_92"/>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graphicFrame>
        <p:nvGraphicFramePr>
          <p:cNvPr id="232" name="Google Shape;232;g315b54a1c51_0_92"/>
          <p:cNvGraphicFramePr/>
          <p:nvPr/>
        </p:nvGraphicFramePr>
        <p:xfrm>
          <a:off x="1492125" y="1237125"/>
          <a:ext cx="3000000" cy="3000000"/>
        </p:xfrm>
        <a:graphic>
          <a:graphicData uri="http://schemas.openxmlformats.org/drawingml/2006/table">
            <a:tbl>
              <a:tblPr>
                <a:noFill/>
                <a:tableStyleId>{323C4110-56DD-4BD8-B8B3-318D1C645B93}</a:tableStyleId>
              </a:tblPr>
              <a:tblGrid>
                <a:gridCol w="2020350"/>
                <a:gridCol w="2020350"/>
                <a:gridCol w="2020350"/>
              </a:tblGrid>
              <a:tr h="987550">
                <a:tc>
                  <a:txBody>
                    <a:bodyPr/>
                    <a:lstStyle/>
                    <a:p>
                      <a:pPr indent="0" lvl="0" marL="0" rtl="0" algn="l">
                        <a:spcBef>
                          <a:spcPts val="0"/>
                        </a:spcBef>
                        <a:spcAft>
                          <a:spcPts val="0"/>
                        </a:spcAft>
                        <a:buNone/>
                      </a:pPr>
                      <a:r>
                        <a:t/>
                      </a:r>
                      <a:endParaRPr b="1"/>
                    </a:p>
                  </a:txBody>
                  <a:tcPr marT="91425" marB="91425" marR="91425" marL="91425"/>
                </a:tc>
                <a:tc>
                  <a:txBody>
                    <a:bodyPr/>
                    <a:lstStyle/>
                    <a:p>
                      <a:pPr indent="0" lvl="0" marL="0" rtl="0" algn="l">
                        <a:spcBef>
                          <a:spcPts val="0"/>
                        </a:spcBef>
                        <a:spcAft>
                          <a:spcPts val="0"/>
                        </a:spcAft>
                        <a:buNone/>
                      </a:pPr>
                      <a:r>
                        <a:rPr b="1" lang="en-US">
                          <a:latin typeface="Times New Roman"/>
                          <a:ea typeface="Times New Roman"/>
                          <a:cs typeface="Times New Roman"/>
                          <a:sym typeface="Times New Roman"/>
                        </a:rPr>
                        <a:t>Wearing Mask Result(%)</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b="1" lang="en-US">
                          <a:solidFill>
                            <a:schemeClr val="dk1"/>
                          </a:solidFill>
                          <a:latin typeface="Times New Roman"/>
                          <a:ea typeface="Times New Roman"/>
                          <a:cs typeface="Times New Roman"/>
                          <a:sym typeface="Times New Roman"/>
                        </a:rPr>
                        <a:t>No Mask Result(%)</a:t>
                      </a:r>
                      <a:endParaRPr b="1"/>
                    </a:p>
                  </a:txBody>
                  <a:tcPr marT="91425" marB="91425" marR="91425" marL="91425"/>
                </a:tc>
              </a:tr>
              <a:tr h="507125">
                <a:tc>
                  <a:txBody>
                    <a:bodyPr/>
                    <a:lstStyle/>
                    <a:p>
                      <a:pPr indent="0" lvl="0" marL="0" rtl="0" algn="l">
                        <a:spcBef>
                          <a:spcPts val="0"/>
                        </a:spcBef>
                        <a:spcAft>
                          <a:spcPts val="0"/>
                        </a:spcAft>
                        <a:buNone/>
                      </a:pPr>
                      <a:r>
                        <a:rPr b="1" lang="en-US">
                          <a:latin typeface="Times New Roman"/>
                          <a:ea typeface="Times New Roman"/>
                          <a:cs typeface="Times New Roman"/>
                          <a:sym typeface="Times New Roman"/>
                        </a:rPr>
                        <a:t>MobileNet</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US">
                          <a:latin typeface="Times New Roman"/>
                          <a:ea typeface="Times New Roman"/>
                          <a:cs typeface="Times New Roman"/>
                          <a:sym typeface="Times New Roman"/>
                        </a:rPr>
                        <a:t>Mask : 99.80 %</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US">
                          <a:solidFill>
                            <a:schemeClr val="dk1"/>
                          </a:solidFill>
                          <a:latin typeface="Times New Roman"/>
                          <a:ea typeface="Times New Roman"/>
                          <a:cs typeface="Times New Roman"/>
                          <a:sym typeface="Times New Roman"/>
                        </a:rPr>
                        <a:t>No </a:t>
                      </a:r>
                      <a:r>
                        <a:rPr lang="en-US">
                          <a:solidFill>
                            <a:schemeClr val="dk1"/>
                          </a:solidFill>
                          <a:latin typeface="Times New Roman"/>
                          <a:ea typeface="Times New Roman"/>
                          <a:cs typeface="Times New Roman"/>
                          <a:sym typeface="Times New Roman"/>
                        </a:rPr>
                        <a:t>Mask : 100 %</a:t>
                      </a:r>
                      <a:endParaRPr/>
                    </a:p>
                  </a:txBody>
                  <a:tcPr marT="91425" marB="91425" marR="91425" marL="91425"/>
                </a:tc>
              </a:tr>
              <a:tr h="507125">
                <a:tc>
                  <a:txBody>
                    <a:bodyPr/>
                    <a:lstStyle/>
                    <a:p>
                      <a:pPr indent="0" lvl="0" marL="0" rtl="0" algn="l">
                        <a:spcBef>
                          <a:spcPts val="0"/>
                        </a:spcBef>
                        <a:spcAft>
                          <a:spcPts val="0"/>
                        </a:spcAft>
                        <a:buNone/>
                      </a:pPr>
                      <a:r>
                        <a:rPr b="1" lang="en-US">
                          <a:latin typeface="Times New Roman"/>
                          <a:ea typeface="Times New Roman"/>
                          <a:cs typeface="Times New Roman"/>
                          <a:sym typeface="Times New Roman"/>
                        </a:rPr>
                        <a:t>CNN</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US">
                          <a:solidFill>
                            <a:schemeClr val="dk1"/>
                          </a:solidFill>
                          <a:latin typeface="Times New Roman"/>
                          <a:ea typeface="Times New Roman"/>
                          <a:cs typeface="Times New Roman"/>
                          <a:sym typeface="Times New Roman"/>
                        </a:rPr>
                        <a:t>Mask : 97.55 %</a:t>
                      </a:r>
                      <a:endParaRPr/>
                    </a:p>
                  </a:txBody>
                  <a:tcPr marT="91425" marB="91425" marR="91425" marL="91425"/>
                </a:tc>
                <a:tc>
                  <a:txBody>
                    <a:bodyPr/>
                    <a:lstStyle/>
                    <a:p>
                      <a:pPr indent="0" lvl="0" marL="0" rtl="0" algn="l">
                        <a:spcBef>
                          <a:spcPts val="0"/>
                        </a:spcBef>
                        <a:spcAft>
                          <a:spcPts val="0"/>
                        </a:spcAft>
                        <a:buNone/>
                      </a:pPr>
                      <a:r>
                        <a:rPr lang="en-US">
                          <a:solidFill>
                            <a:schemeClr val="dk1"/>
                          </a:solidFill>
                          <a:latin typeface="Times New Roman"/>
                          <a:ea typeface="Times New Roman"/>
                          <a:cs typeface="Times New Roman"/>
                          <a:sym typeface="Times New Roman"/>
                        </a:rPr>
                        <a:t>No Mask : 90 %</a:t>
                      </a:r>
                      <a:endParaRPr/>
                    </a:p>
                  </a:txBody>
                  <a:tcPr marT="91425" marB="91425" marR="91425" marL="91425"/>
                </a:tc>
              </a:tr>
              <a:tr h="507125">
                <a:tc>
                  <a:txBody>
                    <a:bodyPr/>
                    <a:lstStyle/>
                    <a:p>
                      <a:pPr indent="0" lvl="0" marL="0" rtl="0" algn="l">
                        <a:spcBef>
                          <a:spcPts val="0"/>
                        </a:spcBef>
                        <a:spcAft>
                          <a:spcPts val="0"/>
                        </a:spcAft>
                        <a:buNone/>
                      </a:pPr>
                      <a:r>
                        <a:rPr b="1" lang="en-US">
                          <a:latin typeface="Times New Roman"/>
                          <a:ea typeface="Times New Roman"/>
                          <a:cs typeface="Times New Roman"/>
                          <a:sym typeface="Times New Roman"/>
                        </a:rPr>
                        <a:t>Vgg 16</a:t>
                      </a:r>
                      <a:endParaRPr b="1">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US">
                          <a:solidFill>
                            <a:schemeClr val="dk1"/>
                          </a:solidFill>
                          <a:latin typeface="Times New Roman"/>
                          <a:ea typeface="Times New Roman"/>
                          <a:cs typeface="Times New Roman"/>
                          <a:sym typeface="Times New Roman"/>
                        </a:rPr>
                        <a:t>Mask : 94.26 %</a:t>
                      </a:r>
                      <a:endParaRPr/>
                    </a:p>
                  </a:txBody>
                  <a:tcPr marT="91425" marB="91425" marR="91425" marL="91425"/>
                </a:tc>
                <a:tc>
                  <a:txBody>
                    <a:bodyPr/>
                    <a:lstStyle/>
                    <a:p>
                      <a:pPr indent="0" lvl="0" marL="0" rtl="0" algn="l">
                        <a:spcBef>
                          <a:spcPts val="0"/>
                        </a:spcBef>
                        <a:spcAft>
                          <a:spcPts val="0"/>
                        </a:spcAft>
                        <a:buNone/>
                      </a:pPr>
                      <a:r>
                        <a:rPr lang="en-US">
                          <a:solidFill>
                            <a:schemeClr val="dk1"/>
                          </a:solidFill>
                          <a:latin typeface="Times New Roman"/>
                          <a:ea typeface="Times New Roman"/>
                          <a:cs typeface="Times New Roman"/>
                          <a:sym typeface="Times New Roman"/>
                        </a:rPr>
                        <a:t>No Mask : 100 %</a:t>
                      </a:r>
                      <a:endParaRPr/>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2"/>
          <p:cNvSpPr txBox="1"/>
          <p:nvPr/>
        </p:nvSpPr>
        <p:spPr>
          <a:xfrm>
            <a:off x="0"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 </a:t>
            </a:r>
            <a:r>
              <a:rPr b="1" i="0" lang="en-US" sz="2400" u="none" cap="none" strike="noStrike">
                <a:solidFill>
                  <a:srgbClr val="000000"/>
                </a:solidFill>
                <a:latin typeface="Times New Roman"/>
                <a:ea typeface="Times New Roman"/>
                <a:cs typeface="Times New Roman"/>
                <a:sym typeface="Times New Roman"/>
              </a:rPr>
              <a:t>CONCLUSION</a:t>
            </a:r>
            <a:endParaRPr b="1" i="0" sz="2400" u="none" cap="none" strike="noStrike">
              <a:solidFill>
                <a:srgbClr val="000000"/>
              </a:solidFill>
              <a:latin typeface="Times New Roman"/>
              <a:ea typeface="Times New Roman"/>
              <a:cs typeface="Times New Roman"/>
              <a:sym typeface="Times New Roman"/>
            </a:endParaRPr>
          </a:p>
        </p:txBody>
      </p:sp>
      <p:pic>
        <p:nvPicPr>
          <p:cNvPr id="238" name="Google Shape;238;p12"/>
          <p:cNvPicPr preferRelativeResize="0"/>
          <p:nvPr/>
        </p:nvPicPr>
        <p:blipFill rotWithShape="1">
          <a:blip r:embed="rId3">
            <a:alphaModFix/>
          </a:blip>
          <a:srcRect b="0" l="0" r="0" t="0"/>
          <a:stretch/>
        </p:blipFill>
        <p:spPr>
          <a:xfrm>
            <a:off x="8456100" y="0"/>
            <a:ext cx="687900" cy="554100"/>
          </a:xfrm>
          <a:prstGeom prst="rect">
            <a:avLst/>
          </a:prstGeom>
          <a:noFill/>
          <a:ln>
            <a:noFill/>
          </a:ln>
        </p:spPr>
      </p:pic>
      <p:sp>
        <p:nvSpPr>
          <p:cNvPr id="239" name="Google Shape;239;p12"/>
          <p:cNvSpPr txBox="1"/>
          <p:nvPr/>
        </p:nvSpPr>
        <p:spPr>
          <a:xfrm>
            <a:off x="0" y="4743300"/>
            <a:ext cx="6709800" cy="400079"/>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240" name="Google Shape;240;p12"/>
          <p:cNvSpPr txBox="1"/>
          <p:nvPr/>
        </p:nvSpPr>
        <p:spPr>
          <a:xfrm>
            <a:off x="6709825" y="4743300"/>
            <a:ext cx="2434200" cy="400079"/>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241" name="Google Shape;241;p12"/>
          <p:cNvSpPr txBox="1"/>
          <p:nvPr/>
        </p:nvSpPr>
        <p:spPr>
          <a:xfrm>
            <a:off x="284675" y="762000"/>
            <a:ext cx="8750400" cy="3237000"/>
          </a:xfrm>
          <a:prstGeom prst="rect">
            <a:avLst/>
          </a:prstGeom>
          <a:noFill/>
          <a:ln>
            <a:noFill/>
          </a:ln>
        </p:spPr>
        <p:txBody>
          <a:bodyPr anchorCtr="0" anchor="t" bIns="45700" lIns="91425" spcFirstLastPara="1" rIns="91425" wrap="square" tIns="45700">
            <a:spAutoFit/>
          </a:bodyPr>
          <a:lstStyle/>
          <a:p>
            <a:pPr indent="-342900" lvl="0" marL="457200" marR="0" rtl="0" algn="just">
              <a:lnSpc>
                <a:spcPct val="115000"/>
              </a:lnSpc>
              <a:spcBef>
                <a:spcPts val="0"/>
              </a:spcBef>
              <a:spcAft>
                <a:spcPts val="0"/>
              </a:spcAft>
              <a:buClr>
                <a:srgbClr val="202124"/>
              </a:buClr>
              <a:buSzPts val="1800"/>
              <a:buFont typeface="Times New Roman"/>
              <a:buChar char="●"/>
            </a:pPr>
            <a:r>
              <a:rPr lang="en-US" sz="1800">
                <a:solidFill>
                  <a:srgbClr val="202124"/>
                </a:solidFill>
                <a:latin typeface="Times New Roman"/>
                <a:ea typeface="Times New Roman"/>
                <a:cs typeface="Times New Roman"/>
                <a:sym typeface="Times New Roman"/>
              </a:rPr>
              <a:t>In this project, we created a face mask detector using OpenCV, Keras/TensorFlow, and deep learning.</a:t>
            </a:r>
            <a:endParaRPr sz="1800">
              <a:solidFill>
                <a:srgbClr val="202124"/>
              </a:solidFill>
              <a:latin typeface="Times New Roman"/>
              <a:ea typeface="Times New Roman"/>
              <a:cs typeface="Times New Roman"/>
              <a:sym typeface="Times New Roman"/>
            </a:endParaRPr>
          </a:p>
          <a:p>
            <a:pPr indent="-342900" lvl="0" marL="457200" marR="0" rtl="0" algn="just">
              <a:lnSpc>
                <a:spcPct val="115000"/>
              </a:lnSpc>
              <a:spcBef>
                <a:spcPts val="0"/>
              </a:spcBef>
              <a:spcAft>
                <a:spcPts val="0"/>
              </a:spcAft>
              <a:buClr>
                <a:srgbClr val="202124"/>
              </a:buClr>
              <a:buSzPts val="1800"/>
              <a:buFont typeface="Times New Roman"/>
              <a:buChar char="●"/>
            </a:pPr>
            <a:r>
              <a:rPr lang="en-US" sz="1800">
                <a:solidFill>
                  <a:srgbClr val="202124"/>
                </a:solidFill>
                <a:latin typeface="Times New Roman"/>
                <a:ea typeface="Times New Roman"/>
                <a:cs typeface="Times New Roman"/>
                <a:sym typeface="Times New Roman"/>
              </a:rPr>
              <a:t>To build the face mask detector, we trained a two-class model to identify people wearing masks and those not wearing masks.</a:t>
            </a:r>
            <a:endParaRPr sz="1800">
              <a:solidFill>
                <a:srgbClr val="202124"/>
              </a:solidFill>
              <a:latin typeface="Times New Roman"/>
              <a:ea typeface="Times New Roman"/>
              <a:cs typeface="Times New Roman"/>
              <a:sym typeface="Times New Roman"/>
            </a:endParaRPr>
          </a:p>
          <a:p>
            <a:pPr indent="-342900" lvl="0" marL="457200" marR="0" rtl="0" algn="just">
              <a:lnSpc>
                <a:spcPct val="115000"/>
              </a:lnSpc>
              <a:spcBef>
                <a:spcPts val="0"/>
              </a:spcBef>
              <a:spcAft>
                <a:spcPts val="0"/>
              </a:spcAft>
              <a:buClr>
                <a:srgbClr val="202124"/>
              </a:buClr>
              <a:buSzPts val="1800"/>
              <a:buFont typeface="Times New Roman"/>
              <a:buChar char="●"/>
            </a:pPr>
            <a:r>
              <a:rPr lang="en-US" sz="1800">
                <a:solidFill>
                  <a:srgbClr val="202124"/>
                </a:solidFill>
                <a:latin typeface="Times New Roman"/>
                <a:ea typeface="Times New Roman"/>
                <a:cs typeface="Times New Roman"/>
                <a:sym typeface="Times New Roman"/>
              </a:rPr>
              <a:t>The model was inferred on live video streams. To select a base model, we evaluated the metrics like accuracy, precision and recall and selected MobileNet architecture with the best performance having 99% accuracy</a:t>
            </a:r>
            <a:endParaRPr sz="1800">
              <a:solidFill>
                <a:srgbClr val="202124"/>
              </a:solidFill>
              <a:latin typeface="Times New Roman"/>
              <a:ea typeface="Times New Roman"/>
              <a:cs typeface="Times New Roman"/>
              <a:sym typeface="Times New Roman"/>
            </a:endParaRPr>
          </a:p>
          <a:p>
            <a:pPr indent="-342900" lvl="0" marL="457200" marR="0" rtl="0" algn="just">
              <a:lnSpc>
                <a:spcPct val="115000"/>
              </a:lnSpc>
              <a:spcBef>
                <a:spcPts val="0"/>
              </a:spcBef>
              <a:spcAft>
                <a:spcPts val="0"/>
              </a:spcAft>
              <a:buClr>
                <a:srgbClr val="202124"/>
              </a:buClr>
              <a:buSzPts val="1800"/>
              <a:buFont typeface="Times New Roman"/>
              <a:buChar char="●"/>
            </a:pPr>
            <a:r>
              <a:rPr lang="en-US" sz="1800">
                <a:solidFill>
                  <a:srgbClr val="202124"/>
                </a:solidFill>
                <a:latin typeface="Times New Roman"/>
                <a:ea typeface="Times New Roman"/>
                <a:cs typeface="Times New Roman"/>
                <a:sym typeface="Times New Roman"/>
              </a:rPr>
              <a:t>This face mask detector can be deployed in many areas like shopping malls, airports and other heavy trafﬁc places to monitor the public and to avoid the spread of the disease by checking who is following basic rules and who is not.</a:t>
            </a:r>
            <a:endParaRPr sz="1800">
              <a:solidFill>
                <a:srgbClr val="202124"/>
              </a:solidFill>
              <a:latin typeface="Times New Roman"/>
              <a:ea typeface="Times New Roman"/>
              <a:cs typeface="Times New Roman"/>
              <a:sym typeface="Times New Roman"/>
            </a:endParaRPr>
          </a:p>
        </p:txBody>
      </p:sp>
      <p:sp>
        <p:nvSpPr>
          <p:cNvPr id="242" name="Google Shape;242;p12"/>
          <p:cNvSpPr/>
          <p:nvPr/>
        </p:nvSpPr>
        <p:spPr>
          <a:xfrm>
            <a:off x="0" y="0"/>
            <a:ext cx="9144000" cy="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2E2E2E"/>
              </a:buClr>
              <a:buSzPts val="1200"/>
              <a:buFont typeface="Arial"/>
              <a:buNone/>
            </a:pPr>
            <a:r>
              <a:rPr b="0" i="0" lang="en-US" sz="1200" u="none" cap="none" strike="noStrike">
                <a:solidFill>
                  <a:srgbClr val="2E2E2E"/>
                </a:solidFill>
                <a:latin typeface="Arial"/>
                <a:ea typeface="Arial"/>
                <a:cs typeface="Arial"/>
                <a:sym typeface="Arial"/>
              </a:rPr>
              <a:t>, </a:t>
            </a: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4"/>
          <p:cNvSpPr txBox="1"/>
          <p:nvPr/>
        </p:nvSpPr>
        <p:spPr>
          <a:xfrm>
            <a:off x="0"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Times New Roman"/>
                <a:ea typeface="Times New Roman"/>
                <a:cs typeface="Times New Roman"/>
                <a:sym typeface="Times New Roman"/>
              </a:rPr>
              <a:t>                                            REFERENCES</a:t>
            </a:r>
            <a:endParaRPr b="1" i="0" sz="2400" u="none" cap="none" strike="noStrike">
              <a:solidFill>
                <a:srgbClr val="000000"/>
              </a:solidFill>
              <a:latin typeface="Times New Roman"/>
              <a:ea typeface="Times New Roman"/>
              <a:cs typeface="Times New Roman"/>
              <a:sym typeface="Times New Roman"/>
            </a:endParaRPr>
          </a:p>
        </p:txBody>
      </p:sp>
      <p:pic>
        <p:nvPicPr>
          <p:cNvPr id="248" name="Google Shape;248;p14"/>
          <p:cNvPicPr preferRelativeResize="0"/>
          <p:nvPr/>
        </p:nvPicPr>
        <p:blipFill rotWithShape="1">
          <a:blip r:embed="rId3">
            <a:alphaModFix/>
          </a:blip>
          <a:srcRect b="0" l="0" r="0" t="0"/>
          <a:stretch/>
        </p:blipFill>
        <p:spPr>
          <a:xfrm>
            <a:off x="8456100" y="0"/>
            <a:ext cx="687900" cy="554100"/>
          </a:xfrm>
          <a:prstGeom prst="rect">
            <a:avLst/>
          </a:prstGeom>
          <a:noFill/>
          <a:ln>
            <a:noFill/>
          </a:ln>
        </p:spPr>
      </p:pic>
      <p:sp>
        <p:nvSpPr>
          <p:cNvPr id="249" name="Google Shape;249;p14"/>
          <p:cNvSpPr txBox="1"/>
          <p:nvPr/>
        </p:nvSpPr>
        <p:spPr>
          <a:xfrm>
            <a:off x="0" y="4743300"/>
            <a:ext cx="6709800" cy="400079"/>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250" name="Google Shape;250;p14"/>
          <p:cNvSpPr/>
          <p:nvPr/>
        </p:nvSpPr>
        <p:spPr>
          <a:xfrm>
            <a:off x="0" y="0"/>
            <a:ext cx="9144000" cy="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2E2E2E"/>
              </a:buClr>
              <a:buSzPts val="1200"/>
              <a:buFont typeface="Arial"/>
              <a:buNone/>
            </a:pPr>
            <a:r>
              <a:rPr b="0" i="0" lang="en-US" sz="1200" u="none" cap="none" strike="noStrike">
                <a:solidFill>
                  <a:srgbClr val="2E2E2E"/>
                </a:solidFill>
                <a:latin typeface="Arial"/>
                <a:ea typeface="Arial"/>
                <a:cs typeface="Arial"/>
                <a:sym typeface="Arial"/>
              </a:rPr>
              <a:t>, </a:t>
            </a: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251" name="Google Shape;251;p14"/>
          <p:cNvSpPr txBox="1"/>
          <p:nvPr/>
        </p:nvSpPr>
        <p:spPr>
          <a:xfrm>
            <a:off x="6709825" y="4743300"/>
            <a:ext cx="2434200" cy="400079"/>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252" name="Google Shape;252;p14"/>
          <p:cNvSpPr txBox="1"/>
          <p:nvPr/>
        </p:nvSpPr>
        <p:spPr>
          <a:xfrm>
            <a:off x="252248" y="1040524"/>
            <a:ext cx="8692200" cy="2940000"/>
          </a:xfrm>
          <a:prstGeom prst="rect">
            <a:avLst/>
          </a:prstGeom>
          <a:noFill/>
          <a:ln>
            <a:noFill/>
          </a:ln>
        </p:spPr>
        <p:txBody>
          <a:bodyPr anchorCtr="0" anchor="t" bIns="45700" lIns="91425" spcFirstLastPara="1" rIns="91425" wrap="square" tIns="45700">
            <a:spAutoFit/>
          </a:bodyPr>
          <a:lstStyle/>
          <a:p>
            <a:pPr indent="-323850" lvl="0" marL="457200" rtl="0" algn="l">
              <a:spcBef>
                <a:spcPts val="0"/>
              </a:spcBef>
              <a:spcAft>
                <a:spcPts val="0"/>
              </a:spcAft>
              <a:buClr>
                <a:schemeClr val="dk1"/>
              </a:buClr>
              <a:buSzPts val="1500"/>
              <a:buChar char="●"/>
            </a:pPr>
            <a:r>
              <a:rPr b="1" lang="en-US" sz="1500">
                <a:solidFill>
                  <a:schemeClr val="dk1"/>
                </a:solidFill>
                <a:latin typeface="Times New Roman"/>
                <a:ea typeface="Times New Roman"/>
                <a:cs typeface="Times New Roman"/>
                <a:sym typeface="Times New Roman"/>
              </a:rPr>
              <a:t>Y. Liu, A. A. Gayle, A. Wilder-Smith, and J. Rocklöv</a:t>
            </a:r>
            <a:br>
              <a:rPr b="1" lang="en-US" sz="1500">
                <a:solidFill>
                  <a:schemeClr val="dk1"/>
                </a:solidFill>
                <a:latin typeface="Times New Roman"/>
                <a:ea typeface="Times New Roman"/>
                <a:cs typeface="Times New Roman"/>
                <a:sym typeface="Times New Roman"/>
              </a:rPr>
            </a:br>
            <a:r>
              <a:rPr lang="en-US" sz="1500">
                <a:solidFill>
                  <a:schemeClr val="dk1"/>
                </a:solidFill>
                <a:latin typeface="Times New Roman"/>
                <a:ea typeface="Times New Roman"/>
                <a:cs typeface="Times New Roman"/>
                <a:sym typeface="Times New Roman"/>
              </a:rPr>
              <a:t>"The reproductive number of COVID-19 is higher compared to SARS coronavirus," </a:t>
            </a:r>
            <a:r>
              <a:rPr i="1" lang="en-US" sz="1500">
                <a:solidFill>
                  <a:schemeClr val="dk1"/>
                </a:solidFill>
                <a:latin typeface="Times New Roman"/>
                <a:ea typeface="Times New Roman"/>
                <a:cs typeface="Times New Roman"/>
                <a:sym typeface="Times New Roman"/>
              </a:rPr>
              <a:t>Journal of Travel Medicine</a:t>
            </a:r>
            <a:r>
              <a:rPr lang="en-US" sz="1500">
                <a:solidFill>
                  <a:schemeClr val="dk1"/>
                </a:solidFill>
                <a:latin typeface="Times New Roman"/>
                <a:ea typeface="Times New Roman"/>
                <a:cs typeface="Times New Roman"/>
                <a:sym typeface="Times New Roman"/>
              </a:rPr>
              <a:t>, 2020.</a:t>
            </a:r>
            <a:endParaRPr sz="15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Char char="●"/>
            </a:pPr>
            <a:r>
              <a:rPr b="1" lang="en-US" sz="1500">
                <a:solidFill>
                  <a:schemeClr val="dk1"/>
                </a:solidFill>
                <a:latin typeface="Times New Roman"/>
                <a:ea typeface="Times New Roman"/>
                <a:cs typeface="Times New Roman"/>
                <a:sym typeface="Times New Roman"/>
              </a:rPr>
              <a:t>Y. Fang, Y. Nie, and M. Penny</a:t>
            </a:r>
            <a:br>
              <a:rPr b="1" lang="en-US" sz="1500">
                <a:solidFill>
                  <a:schemeClr val="dk1"/>
                </a:solidFill>
                <a:latin typeface="Times New Roman"/>
                <a:ea typeface="Times New Roman"/>
                <a:cs typeface="Times New Roman"/>
                <a:sym typeface="Times New Roman"/>
              </a:rPr>
            </a:br>
            <a:r>
              <a:rPr lang="en-US" sz="1500">
                <a:solidFill>
                  <a:schemeClr val="dk1"/>
                </a:solidFill>
                <a:latin typeface="Times New Roman"/>
                <a:ea typeface="Times New Roman"/>
                <a:cs typeface="Times New Roman"/>
                <a:sym typeface="Times New Roman"/>
              </a:rPr>
              <a:t>"Transmission dynamics of the COVID-19 outbreak and effectiveness of government interventions: A data-driven analysis," </a:t>
            </a:r>
            <a:r>
              <a:rPr i="1" lang="en-US" sz="1500">
                <a:solidFill>
                  <a:schemeClr val="dk1"/>
                </a:solidFill>
                <a:latin typeface="Times New Roman"/>
                <a:ea typeface="Times New Roman"/>
                <a:cs typeface="Times New Roman"/>
                <a:sym typeface="Times New Roman"/>
              </a:rPr>
              <a:t>Journal of Medical Virology</a:t>
            </a:r>
            <a:r>
              <a:rPr lang="en-US" sz="1500">
                <a:solidFill>
                  <a:schemeClr val="dk1"/>
                </a:solidFill>
                <a:latin typeface="Times New Roman"/>
                <a:ea typeface="Times New Roman"/>
                <a:cs typeface="Times New Roman"/>
                <a:sym typeface="Times New Roman"/>
              </a:rPr>
              <a:t>, vol. 92, no. 6, pp. 645-659, 2020.</a:t>
            </a:r>
            <a:endParaRPr sz="15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Char char="●"/>
            </a:pPr>
            <a:r>
              <a:rPr b="1" lang="en-US" sz="1500">
                <a:solidFill>
                  <a:schemeClr val="dk1"/>
                </a:solidFill>
                <a:latin typeface="Times New Roman"/>
                <a:ea typeface="Times New Roman"/>
                <a:cs typeface="Times New Roman"/>
                <a:sym typeface="Times New Roman"/>
              </a:rPr>
              <a:t>N. H. Leung, D. K. Chu, E. Y. Shiu, K.-H. Chan, J. J. McDevitt, B. J. Hau, H.-L. Yen, Y. Li, D. KM, J. Ip et al.</a:t>
            </a:r>
            <a:br>
              <a:rPr b="1" lang="en-US" sz="1500">
                <a:solidFill>
                  <a:schemeClr val="dk1"/>
                </a:solidFill>
                <a:latin typeface="Times New Roman"/>
                <a:ea typeface="Times New Roman"/>
                <a:cs typeface="Times New Roman"/>
                <a:sym typeface="Times New Roman"/>
              </a:rPr>
            </a:br>
            <a:r>
              <a:rPr lang="en-US" sz="1500">
                <a:solidFill>
                  <a:schemeClr val="dk1"/>
                </a:solidFill>
                <a:latin typeface="Times New Roman"/>
                <a:ea typeface="Times New Roman"/>
                <a:cs typeface="Times New Roman"/>
                <a:sym typeface="Times New Roman"/>
              </a:rPr>
              <a:t>"Respiratory virus shedding in exhaled breath and efficacy of face masks."</a:t>
            </a:r>
            <a:endParaRPr sz="1500">
              <a:solidFill>
                <a:schemeClr val="dk1"/>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Char char="●"/>
            </a:pPr>
            <a:r>
              <a:rPr b="1" lang="en-US" sz="1500">
                <a:solidFill>
                  <a:schemeClr val="dk1"/>
                </a:solidFill>
                <a:latin typeface="Times New Roman"/>
                <a:ea typeface="Times New Roman"/>
                <a:cs typeface="Times New Roman"/>
                <a:sym typeface="Times New Roman"/>
              </a:rPr>
              <a:t>S. Feng, C. Shen, N. Xia, W. Song, M. Fan, and B. J. Cowling</a:t>
            </a:r>
            <a:br>
              <a:rPr b="1" lang="en-US" sz="1500">
                <a:solidFill>
                  <a:schemeClr val="dk1"/>
                </a:solidFill>
                <a:latin typeface="Times New Roman"/>
                <a:ea typeface="Times New Roman"/>
                <a:cs typeface="Times New Roman"/>
                <a:sym typeface="Times New Roman"/>
              </a:rPr>
            </a:br>
            <a:r>
              <a:rPr lang="en-US" sz="1500">
                <a:solidFill>
                  <a:schemeClr val="dk1"/>
                </a:solidFill>
                <a:latin typeface="Times New Roman"/>
                <a:ea typeface="Times New Roman"/>
                <a:cs typeface="Times New Roman"/>
                <a:sym typeface="Times New Roman"/>
              </a:rPr>
              <a:t>"Rational use of face masks in the COVID-19 pandemic," </a:t>
            </a:r>
            <a:r>
              <a:rPr i="1" lang="en-US" sz="1500">
                <a:solidFill>
                  <a:schemeClr val="dk1"/>
                </a:solidFill>
                <a:latin typeface="Times New Roman"/>
                <a:ea typeface="Times New Roman"/>
                <a:cs typeface="Times New Roman"/>
                <a:sym typeface="Times New Roman"/>
              </a:rPr>
              <a:t>The Lancet Respiratory Medicine</a:t>
            </a:r>
            <a:r>
              <a:rPr lang="en-US" sz="1500">
                <a:solidFill>
                  <a:schemeClr val="dk1"/>
                </a:solidFill>
                <a:latin typeface="Times New Roman"/>
                <a:ea typeface="Times New Roman"/>
                <a:cs typeface="Times New Roman"/>
                <a:sym typeface="Times New Roman"/>
              </a:rPr>
              <a:t>, 2020.</a:t>
            </a:r>
            <a:endParaRPr sz="1500">
              <a:solidFill>
                <a:schemeClr val="dk1"/>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None/>
            </a:pPr>
            <a:r>
              <a:t/>
            </a:r>
            <a:endParaRPr sz="20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5"/>
          <p:cNvSpPr txBox="1"/>
          <p:nvPr/>
        </p:nvSpPr>
        <p:spPr>
          <a:xfrm>
            <a:off x="0"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                                        </a:t>
            </a:r>
            <a:endParaRPr b="1" i="0" sz="2400" u="none" cap="none" strike="noStrike">
              <a:solidFill>
                <a:srgbClr val="000000"/>
              </a:solidFill>
              <a:latin typeface="Arial"/>
              <a:ea typeface="Arial"/>
              <a:cs typeface="Arial"/>
              <a:sym typeface="Arial"/>
            </a:endParaRPr>
          </a:p>
        </p:txBody>
      </p:sp>
      <p:sp>
        <p:nvSpPr>
          <p:cNvPr id="258" name="Google Shape;258;p15"/>
          <p:cNvSpPr txBox="1"/>
          <p:nvPr/>
        </p:nvSpPr>
        <p:spPr>
          <a:xfrm>
            <a:off x="0" y="4743300"/>
            <a:ext cx="6709800" cy="400079"/>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259" name="Google Shape;259;p15"/>
          <p:cNvSpPr txBox="1"/>
          <p:nvPr/>
        </p:nvSpPr>
        <p:spPr>
          <a:xfrm>
            <a:off x="6709825" y="4743300"/>
            <a:ext cx="2434200" cy="400079"/>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260" name="Google Shape;260;p15"/>
          <p:cNvSpPr txBox="1"/>
          <p:nvPr/>
        </p:nvSpPr>
        <p:spPr>
          <a:xfrm>
            <a:off x="1651025" y="1777975"/>
            <a:ext cx="60960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6600"/>
              <a:buFont typeface="Arial"/>
              <a:buNone/>
            </a:pPr>
            <a:r>
              <a:rPr b="1" i="0" lang="en-US" sz="8400" u="none" cap="none" strike="noStrike">
                <a:solidFill>
                  <a:srgbClr val="000000"/>
                </a:solidFill>
                <a:latin typeface="Times New Roman"/>
                <a:ea typeface="Times New Roman"/>
                <a:cs typeface="Times New Roman"/>
                <a:sym typeface="Times New Roman"/>
              </a:rPr>
              <a:t>Thank you</a:t>
            </a:r>
            <a:endParaRPr b="1" i="0" sz="8400" u="none" cap="none" strike="noStrike">
              <a:solidFill>
                <a:srgbClr val="000000"/>
              </a:solidFill>
              <a:latin typeface="Times New Roman"/>
              <a:ea typeface="Times New Roman"/>
              <a:cs typeface="Times New Roman"/>
              <a:sym typeface="Times New Roman"/>
            </a:endParaRPr>
          </a:p>
        </p:txBody>
      </p:sp>
      <p:pic>
        <p:nvPicPr>
          <p:cNvPr id="261" name="Google Shape;261;p15"/>
          <p:cNvPicPr preferRelativeResize="0"/>
          <p:nvPr/>
        </p:nvPicPr>
        <p:blipFill rotWithShape="1">
          <a:blip r:embed="rId3">
            <a:alphaModFix/>
          </a:blip>
          <a:srcRect b="0" l="0" r="0" t="0"/>
          <a:stretch/>
        </p:blipFill>
        <p:spPr>
          <a:xfrm>
            <a:off x="8456100" y="0"/>
            <a:ext cx="687900" cy="554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2"/>
          <p:cNvSpPr txBox="1"/>
          <p:nvPr/>
        </p:nvSpPr>
        <p:spPr>
          <a:xfrm>
            <a:off x="0" y="10510"/>
            <a:ext cx="91335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                                         </a:t>
            </a:r>
            <a:r>
              <a:rPr b="1" i="0" lang="en-US" sz="2400" u="none" cap="none" strike="noStrike">
                <a:solidFill>
                  <a:srgbClr val="000000"/>
                </a:solidFill>
                <a:latin typeface="Times New Roman"/>
                <a:ea typeface="Times New Roman"/>
                <a:cs typeface="Times New Roman"/>
                <a:sym typeface="Times New Roman"/>
              </a:rPr>
              <a:t>CONTENTS</a:t>
            </a:r>
            <a:endParaRPr b="1" i="0" sz="2400" u="none" cap="none" strike="noStrike">
              <a:solidFill>
                <a:srgbClr val="000000"/>
              </a:solidFill>
              <a:latin typeface="Times New Roman"/>
              <a:ea typeface="Times New Roman"/>
              <a:cs typeface="Times New Roman"/>
              <a:sym typeface="Times New Roman"/>
            </a:endParaRPr>
          </a:p>
        </p:txBody>
      </p:sp>
      <p:pic>
        <p:nvPicPr>
          <p:cNvPr id="68" name="Google Shape;68;p2"/>
          <p:cNvPicPr preferRelativeResize="0"/>
          <p:nvPr/>
        </p:nvPicPr>
        <p:blipFill rotWithShape="1">
          <a:blip r:embed="rId3">
            <a:alphaModFix/>
          </a:blip>
          <a:srcRect b="0" l="0" r="0" t="0"/>
          <a:stretch/>
        </p:blipFill>
        <p:spPr>
          <a:xfrm>
            <a:off x="8456100" y="28153"/>
            <a:ext cx="687900" cy="554100"/>
          </a:xfrm>
          <a:prstGeom prst="rect">
            <a:avLst/>
          </a:prstGeom>
          <a:noFill/>
          <a:ln>
            <a:noFill/>
          </a:ln>
        </p:spPr>
      </p:pic>
      <p:sp>
        <p:nvSpPr>
          <p:cNvPr id="69" name="Google Shape;69;p2"/>
          <p:cNvSpPr txBox="1"/>
          <p:nvPr/>
        </p:nvSpPr>
        <p:spPr>
          <a:xfrm>
            <a:off x="878650" y="430925"/>
            <a:ext cx="5259300" cy="4028100"/>
          </a:xfrm>
          <a:prstGeom prst="rect">
            <a:avLst/>
          </a:prstGeom>
          <a:noFill/>
          <a:ln>
            <a:noFill/>
          </a:ln>
        </p:spPr>
        <p:txBody>
          <a:bodyPr anchorCtr="0" anchor="t" bIns="91425" lIns="91425" spcFirstLastPara="1" rIns="91425" wrap="square" tIns="91425">
            <a:spAutoFit/>
          </a:bodyPr>
          <a:lstStyle/>
          <a:p>
            <a:pPr indent="-139700" lvl="0" marL="0" marR="0" rtl="0" algn="l">
              <a:lnSpc>
                <a:spcPct val="115000"/>
              </a:lnSpc>
              <a:spcBef>
                <a:spcPts val="0"/>
              </a:spcBef>
              <a:spcAft>
                <a:spcPts val="0"/>
              </a:spcAft>
              <a:buClr>
                <a:srgbClr val="000000"/>
              </a:buClr>
              <a:buSzPts val="2200"/>
              <a:buFont typeface="Times New Roman"/>
              <a:buChar char="●"/>
            </a:pPr>
            <a:r>
              <a:rPr i="0" lang="en-US" sz="2200" u="none" cap="none" strike="noStrike">
                <a:solidFill>
                  <a:schemeClr val="dk1"/>
                </a:solidFill>
                <a:latin typeface="Times New Roman"/>
                <a:ea typeface="Times New Roman"/>
                <a:cs typeface="Times New Roman"/>
                <a:sym typeface="Times New Roman"/>
              </a:rPr>
              <a:t>Introduction</a:t>
            </a:r>
            <a:endParaRPr sz="1200">
              <a:latin typeface="Times New Roman"/>
              <a:ea typeface="Times New Roman"/>
              <a:cs typeface="Times New Roman"/>
              <a:sym typeface="Times New Roman"/>
            </a:endParaRPr>
          </a:p>
          <a:p>
            <a:pPr indent="-139700" lvl="0" marL="0" marR="0" rtl="0" algn="l">
              <a:lnSpc>
                <a:spcPct val="115000"/>
              </a:lnSpc>
              <a:spcBef>
                <a:spcPts val="0"/>
              </a:spcBef>
              <a:spcAft>
                <a:spcPts val="0"/>
              </a:spcAft>
              <a:buClr>
                <a:srgbClr val="000000"/>
              </a:buClr>
              <a:buSzPts val="2200"/>
              <a:buFont typeface="Times New Roman"/>
              <a:buChar char="●"/>
            </a:pPr>
            <a:r>
              <a:rPr lang="en-US" sz="2200">
                <a:solidFill>
                  <a:schemeClr val="dk1"/>
                </a:solidFill>
                <a:latin typeface="Times New Roman"/>
                <a:ea typeface="Times New Roman"/>
                <a:cs typeface="Times New Roman"/>
                <a:sym typeface="Times New Roman"/>
              </a:rPr>
              <a:t>Problem Statement</a:t>
            </a:r>
            <a:endParaRPr sz="1200">
              <a:latin typeface="Times New Roman"/>
              <a:ea typeface="Times New Roman"/>
              <a:cs typeface="Times New Roman"/>
              <a:sym typeface="Times New Roman"/>
            </a:endParaRPr>
          </a:p>
          <a:p>
            <a:pPr indent="-139700" lvl="0" marL="0" marR="0" rtl="0" algn="l">
              <a:lnSpc>
                <a:spcPct val="115000"/>
              </a:lnSpc>
              <a:spcBef>
                <a:spcPts val="0"/>
              </a:spcBef>
              <a:spcAft>
                <a:spcPts val="0"/>
              </a:spcAft>
              <a:buClr>
                <a:srgbClr val="000000"/>
              </a:buClr>
              <a:buSzPts val="2200"/>
              <a:buFont typeface="Times New Roman"/>
              <a:buChar char="●"/>
            </a:pPr>
            <a:r>
              <a:rPr lang="en-US" sz="2200">
                <a:solidFill>
                  <a:schemeClr val="dk1"/>
                </a:solidFill>
                <a:latin typeface="Times New Roman"/>
                <a:ea typeface="Times New Roman"/>
                <a:cs typeface="Times New Roman"/>
                <a:sym typeface="Times New Roman"/>
              </a:rPr>
              <a:t>Tools and Techniques</a:t>
            </a:r>
            <a:endParaRPr sz="1200">
              <a:latin typeface="Times New Roman"/>
              <a:ea typeface="Times New Roman"/>
              <a:cs typeface="Times New Roman"/>
              <a:sym typeface="Times New Roman"/>
            </a:endParaRPr>
          </a:p>
          <a:p>
            <a:pPr indent="-139700" lvl="0" marL="0" marR="0" rtl="0" algn="l">
              <a:lnSpc>
                <a:spcPct val="115000"/>
              </a:lnSpc>
              <a:spcBef>
                <a:spcPts val="0"/>
              </a:spcBef>
              <a:spcAft>
                <a:spcPts val="0"/>
              </a:spcAft>
              <a:buClr>
                <a:srgbClr val="000000"/>
              </a:buClr>
              <a:buSzPts val="2200"/>
              <a:buFont typeface="Times New Roman"/>
              <a:buChar char="●"/>
            </a:pPr>
            <a:r>
              <a:rPr lang="en-US" sz="2200">
                <a:solidFill>
                  <a:schemeClr val="dk1"/>
                </a:solidFill>
                <a:latin typeface="Times New Roman"/>
                <a:ea typeface="Times New Roman"/>
                <a:cs typeface="Times New Roman"/>
                <a:sym typeface="Times New Roman"/>
              </a:rPr>
              <a:t>Flowchart </a:t>
            </a:r>
            <a:endParaRPr i="0" sz="2200" u="none" cap="none" strike="noStrike">
              <a:solidFill>
                <a:schemeClr val="dk1"/>
              </a:solidFill>
              <a:latin typeface="Times New Roman"/>
              <a:ea typeface="Times New Roman"/>
              <a:cs typeface="Times New Roman"/>
              <a:sym typeface="Times New Roman"/>
            </a:endParaRPr>
          </a:p>
          <a:p>
            <a:pPr indent="-139700" lvl="0" marL="0" marR="0" rtl="0" algn="l">
              <a:lnSpc>
                <a:spcPct val="115000"/>
              </a:lnSpc>
              <a:spcBef>
                <a:spcPts val="0"/>
              </a:spcBef>
              <a:spcAft>
                <a:spcPts val="0"/>
              </a:spcAft>
              <a:buClr>
                <a:srgbClr val="000000"/>
              </a:buClr>
              <a:buSzPts val="2200"/>
              <a:buFont typeface="Times New Roman"/>
              <a:buChar char="●"/>
            </a:pPr>
            <a:r>
              <a:rPr lang="en-US" sz="2200">
                <a:solidFill>
                  <a:schemeClr val="dk1"/>
                </a:solidFill>
                <a:latin typeface="Times New Roman"/>
                <a:ea typeface="Times New Roman"/>
                <a:cs typeface="Times New Roman"/>
                <a:sym typeface="Times New Roman"/>
              </a:rPr>
              <a:t>Dataset</a:t>
            </a:r>
            <a:endParaRPr sz="1200">
              <a:latin typeface="Times New Roman"/>
              <a:ea typeface="Times New Roman"/>
              <a:cs typeface="Times New Roman"/>
              <a:sym typeface="Times New Roman"/>
            </a:endParaRPr>
          </a:p>
          <a:p>
            <a:pPr indent="-139700" lvl="0" marL="0" marR="0" rtl="0" algn="l">
              <a:lnSpc>
                <a:spcPct val="115000"/>
              </a:lnSpc>
              <a:spcBef>
                <a:spcPts val="0"/>
              </a:spcBef>
              <a:spcAft>
                <a:spcPts val="0"/>
              </a:spcAft>
              <a:buClr>
                <a:srgbClr val="000000"/>
              </a:buClr>
              <a:buSzPts val="2200"/>
              <a:buFont typeface="Times New Roman"/>
              <a:buChar char="●"/>
            </a:pPr>
            <a:r>
              <a:rPr lang="en-US" sz="2200">
                <a:solidFill>
                  <a:schemeClr val="dk1"/>
                </a:solidFill>
                <a:latin typeface="Times New Roman"/>
                <a:ea typeface="Times New Roman"/>
                <a:cs typeface="Times New Roman"/>
                <a:sym typeface="Times New Roman"/>
              </a:rPr>
              <a:t>Deep Learning  model which we have used</a:t>
            </a:r>
            <a:endParaRPr sz="2200">
              <a:solidFill>
                <a:schemeClr val="dk1"/>
              </a:solidFill>
              <a:latin typeface="Times New Roman"/>
              <a:ea typeface="Times New Roman"/>
              <a:cs typeface="Times New Roman"/>
              <a:sym typeface="Times New Roman"/>
            </a:endParaRPr>
          </a:p>
          <a:p>
            <a:pPr indent="-139700" lvl="0" marL="0" marR="0" rtl="0" algn="l">
              <a:lnSpc>
                <a:spcPct val="115000"/>
              </a:lnSpc>
              <a:spcBef>
                <a:spcPts val="0"/>
              </a:spcBef>
              <a:spcAft>
                <a:spcPts val="0"/>
              </a:spcAft>
              <a:buClr>
                <a:schemeClr val="dk1"/>
              </a:buClr>
              <a:buSzPts val="2200"/>
              <a:buFont typeface="Times New Roman"/>
              <a:buChar char="●"/>
            </a:pPr>
            <a:r>
              <a:rPr lang="en-US" sz="2200">
                <a:solidFill>
                  <a:schemeClr val="dk1"/>
                </a:solidFill>
                <a:latin typeface="Times New Roman"/>
                <a:ea typeface="Times New Roman"/>
                <a:cs typeface="Times New Roman"/>
                <a:sym typeface="Times New Roman"/>
              </a:rPr>
              <a:t>Output of our Model</a:t>
            </a:r>
            <a:endParaRPr sz="2200">
              <a:solidFill>
                <a:schemeClr val="dk1"/>
              </a:solidFill>
              <a:latin typeface="Times New Roman"/>
              <a:ea typeface="Times New Roman"/>
              <a:cs typeface="Times New Roman"/>
              <a:sym typeface="Times New Roman"/>
            </a:endParaRPr>
          </a:p>
          <a:p>
            <a:pPr indent="-139700" lvl="0" marL="0" marR="0" rtl="0" algn="l">
              <a:lnSpc>
                <a:spcPct val="115000"/>
              </a:lnSpc>
              <a:spcBef>
                <a:spcPts val="0"/>
              </a:spcBef>
              <a:spcAft>
                <a:spcPts val="0"/>
              </a:spcAft>
              <a:buClr>
                <a:schemeClr val="dk1"/>
              </a:buClr>
              <a:buSzPts val="2200"/>
              <a:buFont typeface="Times New Roman"/>
              <a:buChar char="●"/>
            </a:pPr>
            <a:r>
              <a:rPr lang="en-US" sz="2200">
                <a:solidFill>
                  <a:schemeClr val="dk1"/>
                </a:solidFill>
                <a:latin typeface="Times New Roman"/>
                <a:ea typeface="Times New Roman"/>
                <a:cs typeface="Times New Roman"/>
                <a:sym typeface="Times New Roman"/>
              </a:rPr>
              <a:t>Experiment Result</a:t>
            </a:r>
            <a:endParaRPr sz="2200">
              <a:solidFill>
                <a:schemeClr val="dk1"/>
              </a:solidFill>
              <a:latin typeface="Times New Roman"/>
              <a:ea typeface="Times New Roman"/>
              <a:cs typeface="Times New Roman"/>
              <a:sym typeface="Times New Roman"/>
            </a:endParaRPr>
          </a:p>
          <a:p>
            <a:pPr indent="-139700" lvl="0" marL="0" marR="0" rtl="0" algn="l">
              <a:lnSpc>
                <a:spcPct val="115000"/>
              </a:lnSpc>
              <a:spcBef>
                <a:spcPts val="0"/>
              </a:spcBef>
              <a:spcAft>
                <a:spcPts val="0"/>
              </a:spcAft>
              <a:buClr>
                <a:srgbClr val="000000"/>
              </a:buClr>
              <a:buSzPts val="2200"/>
              <a:buFont typeface="Times New Roman"/>
              <a:buChar char="●"/>
            </a:pPr>
            <a:r>
              <a:rPr i="0" lang="en-US" sz="2200" u="none" cap="none" strike="noStrike">
                <a:solidFill>
                  <a:schemeClr val="dk1"/>
                </a:solidFill>
                <a:latin typeface="Times New Roman"/>
                <a:ea typeface="Times New Roman"/>
                <a:cs typeface="Times New Roman"/>
                <a:sym typeface="Times New Roman"/>
              </a:rPr>
              <a:t>Conclusion</a:t>
            </a:r>
            <a:endParaRPr i="0" sz="2200" u="none" cap="none" strike="noStrike">
              <a:solidFill>
                <a:schemeClr val="dk1"/>
              </a:solidFill>
              <a:latin typeface="Times New Roman"/>
              <a:ea typeface="Times New Roman"/>
              <a:cs typeface="Times New Roman"/>
              <a:sym typeface="Times New Roman"/>
            </a:endParaRPr>
          </a:p>
          <a:p>
            <a:pPr indent="-139700" lvl="0" marL="0" marR="0" rtl="0" algn="l">
              <a:lnSpc>
                <a:spcPct val="115000"/>
              </a:lnSpc>
              <a:spcBef>
                <a:spcPts val="0"/>
              </a:spcBef>
              <a:spcAft>
                <a:spcPts val="0"/>
              </a:spcAft>
              <a:buClr>
                <a:srgbClr val="000000"/>
              </a:buClr>
              <a:buSzPts val="2200"/>
              <a:buFont typeface="Times New Roman"/>
              <a:buChar char="●"/>
            </a:pPr>
            <a:r>
              <a:rPr i="0" lang="en-US" sz="2200" u="none" cap="none" strike="noStrike">
                <a:solidFill>
                  <a:schemeClr val="dk1"/>
                </a:solidFill>
                <a:latin typeface="Times New Roman"/>
                <a:ea typeface="Times New Roman"/>
                <a:cs typeface="Times New Roman"/>
                <a:sym typeface="Times New Roman"/>
              </a:rPr>
              <a:t>References</a:t>
            </a:r>
            <a:endParaRPr sz="1200">
              <a:latin typeface="Times New Roman"/>
              <a:ea typeface="Times New Roman"/>
              <a:cs typeface="Times New Roman"/>
              <a:sym typeface="Times New Roman"/>
            </a:endParaRPr>
          </a:p>
        </p:txBody>
      </p:sp>
      <p:sp>
        <p:nvSpPr>
          <p:cNvPr id="70" name="Google Shape;70;p2"/>
          <p:cNvSpPr txBox="1"/>
          <p:nvPr/>
        </p:nvSpPr>
        <p:spPr>
          <a:xfrm>
            <a:off x="-10510" y="4743300"/>
            <a:ext cx="7210500" cy="4311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sz="1600">
                <a:solidFill>
                  <a:srgbClr val="134F5C"/>
                </a:solidFill>
                <a:latin typeface="Times New Roman"/>
                <a:ea typeface="Times New Roman"/>
                <a:cs typeface="Times New Roman"/>
                <a:sym typeface="Times New Roman"/>
              </a:rPr>
              <a:t>Face Mask Detection System</a:t>
            </a:r>
            <a:endParaRPr b="0" i="0" sz="1600" u="none" cap="none" strike="noStrike">
              <a:solidFill>
                <a:srgbClr val="000000"/>
              </a:solidFill>
              <a:latin typeface="Merriweather Black"/>
              <a:ea typeface="Merriweather Black"/>
              <a:cs typeface="Merriweather Black"/>
              <a:sym typeface="Merriweather Black"/>
            </a:endParaRPr>
          </a:p>
        </p:txBody>
      </p:sp>
      <p:sp>
        <p:nvSpPr>
          <p:cNvPr id="71" name="Google Shape;71;p2"/>
          <p:cNvSpPr txBox="1"/>
          <p:nvPr/>
        </p:nvSpPr>
        <p:spPr>
          <a:xfrm>
            <a:off x="5446175" y="2307175"/>
            <a:ext cx="2781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
          <p:cNvSpPr txBox="1"/>
          <p:nvPr/>
        </p:nvSpPr>
        <p:spPr>
          <a:xfrm>
            <a:off x="7175596" y="4743300"/>
            <a:ext cx="1977003" cy="400079"/>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cxnSp>
        <p:nvCxnSpPr>
          <p:cNvPr id="77" name="Google Shape;77;p3"/>
          <p:cNvCxnSpPr/>
          <p:nvPr/>
        </p:nvCxnSpPr>
        <p:spPr>
          <a:xfrm>
            <a:off x="5250" y="4743300"/>
            <a:ext cx="9133500" cy="10500"/>
          </a:xfrm>
          <a:prstGeom prst="straightConnector1">
            <a:avLst/>
          </a:prstGeom>
          <a:noFill/>
          <a:ln cap="flat" cmpd="sng" w="9525">
            <a:solidFill>
              <a:schemeClr val="dk2"/>
            </a:solidFill>
            <a:prstDash val="solid"/>
            <a:round/>
            <a:headEnd len="sm" w="sm" type="none"/>
            <a:tailEnd len="sm" w="sm" type="none"/>
          </a:ln>
        </p:spPr>
      </p:cxnSp>
      <p:sp>
        <p:nvSpPr>
          <p:cNvPr id="78" name="Google Shape;78;p3"/>
          <p:cNvSpPr txBox="1"/>
          <p:nvPr/>
        </p:nvSpPr>
        <p:spPr>
          <a:xfrm>
            <a:off x="58150" y="1164175"/>
            <a:ext cx="5810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
          <p:cNvSpPr txBox="1"/>
          <p:nvPr/>
        </p:nvSpPr>
        <p:spPr>
          <a:xfrm>
            <a:off x="550700" y="1312325"/>
            <a:ext cx="6096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3"/>
          <p:cNvSpPr txBox="1"/>
          <p:nvPr/>
        </p:nvSpPr>
        <p:spPr>
          <a:xfrm>
            <a:off x="525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81" name="Google Shape;81;p3"/>
          <p:cNvSpPr txBox="1"/>
          <p:nvPr/>
        </p:nvSpPr>
        <p:spPr>
          <a:xfrm>
            <a:off x="6715049" y="4743297"/>
            <a:ext cx="24240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cxnSp>
        <p:nvCxnSpPr>
          <p:cNvPr id="82" name="Google Shape;82;p3"/>
          <p:cNvCxnSpPr/>
          <p:nvPr/>
        </p:nvCxnSpPr>
        <p:spPr>
          <a:xfrm flipH="1" rot="10800000">
            <a:off x="-253172" y="60431"/>
            <a:ext cx="9138900" cy="10500"/>
          </a:xfrm>
          <a:prstGeom prst="straightConnector1">
            <a:avLst/>
          </a:prstGeom>
          <a:noFill/>
          <a:ln cap="flat" cmpd="sng" w="9525">
            <a:solidFill>
              <a:schemeClr val="dk2"/>
            </a:solidFill>
            <a:prstDash val="solid"/>
            <a:round/>
            <a:headEnd len="sm" w="sm" type="none"/>
            <a:tailEnd len="sm" w="sm" type="none"/>
          </a:ln>
        </p:spPr>
      </p:cxnSp>
      <p:sp>
        <p:nvSpPr>
          <p:cNvPr id="83" name="Google Shape;83;p3"/>
          <p:cNvSpPr txBox="1"/>
          <p:nvPr/>
        </p:nvSpPr>
        <p:spPr>
          <a:xfrm>
            <a:off x="0" y="0"/>
            <a:ext cx="91335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                                      </a:t>
            </a:r>
            <a:r>
              <a:rPr b="1" i="0" lang="en-US" sz="2400" u="none" cap="none" strike="noStrike">
                <a:solidFill>
                  <a:srgbClr val="000000"/>
                </a:solidFill>
                <a:latin typeface="Times New Roman"/>
                <a:ea typeface="Times New Roman"/>
                <a:cs typeface="Times New Roman"/>
                <a:sym typeface="Times New Roman"/>
              </a:rPr>
              <a:t>INTRODUCTION</a:t>
            </a:r>
            <a:endParaRPr b="1" i="0" sz="2400" u="none" cap="none" strike="noStrike">
              <a:solidFill>
                <a:srgbClr val="000000"/>
              </a:solidFill>
              <a:latin typeface="Times New Roman"/>
              <a:ea typeface="Times New Roman"/>
              <a:cs typeface="Times New Roman"/>
              <a:sym typeface="Times New Roman"/>
            </a:endParaRPr>
          </a:p>
        </p:txBody>
      </p:sp>
      <p:sp>
        <p:nvSpPr>
          <p:cNvPr id="84" name="Google Shape;84;p3"/>
          <p:cNvSpPr txBox="1"/>
          <p:nvPr/>
        </p:nvSpPr>
        <p:spPr>
          <a:xfrm>
            <a:off x="1220125" y="1514650"/>
            <a:ext cx="6058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3"/>
          <p:cNvSpPr txBox="1"/>
          <p:nvPr/>
        </p:nvSpPr>
        <p:spPr>
          <a:xfrm>
            <a:off x="0" y="614530"/>
            <a:ext cx="8997000" cy="2555100"/>
          </a:xfrm>
          <a:prstGeom prst="rect">
            <a:avLst/>
          </a:prstGeom>
          <a:noFill/>
          <a:ln>
            <a:noFill/>
          </a:ln>
        </p:spPr>
        <p:txBody>
          <a:bodyPr anchorCtr="0" anchor="t" bIns="91425" lIns="91425" spcFirstLastPara="1" rIns="91425" wrap="square" tIns="91425">
            <a:spAutoFit/>
          </a:bodyPr>
          <a:lstStyle/>
          <a:p>
            <a:pPr indent="-349250" lvl="0" marL="457200" rtl="0" algn="just">
              <a:lnSpc>
                <a:spcPct val="115000"/>
              </a:lnSpc>
              <a:spcBef>
                <a:spcPts val="0"/>
              </a:spcBef>
              <a:spcAft>
                <a:spcPts val="0"/>
              </a:spcAft>
              <a:buClr>
                <a:schemeClr val="dk1"/>
              </a:buClr>
              <a:buSzPts val="1900"/>
              <a:buFont typeface="Times New Roman"/>
              <a:buChar char="●"/>
            </a:pPr>
            <a:r>
              <a:rPr lang="en-US" sz="1900">
                <a:solidFill>
                  <a:schemeClr val="dk1"/>
                </a:solidFill>
                <a:latin typeface="Times New Roman"/>
                <a:ea typeface="Times New Roman"/>
                <a:cs typeface="Times New Roman"/>
                <a:sym typeface="Times New Roman"/>
              </a:rPr>
              <a:t>This model helps in reduce the man power and will recognise the Masked and Non masked people through live video Stream where there is overly crowded places like Educational Institutions, Shopping Malls,Hospitals, Companies, etc.</a:t>
            </a:r>
            <a:endParaRPr sz="1900">
              <a:solidFill>
                <a:schemeClr val="dk1"/>
              </a:solidFill>
              <a:latin typeface="Times New Roman"/>
              <a:ea typeface="Times New Roman"/>
              <a:cs typeface="Times New Roman"/>
              <a:sym typeface="Times New Roman"/>
            </a:endParaRPr>
          </a:p>
          <a:p>
            <a:pPr indent="-387350" lvl="0" marL="457200" rtl="0" algn="just">
              <a:lnSpc>
                <a:spcPct val="115000"/>
              </a:lnSpc>
              <a:spcBef>
                <a:spcPts val="0"/>
              </a:spcBef>
              <a:spcAft>
                <a:spcPts val="0"/>
              </a:spcAft>
              <a:buSzPts val="2500"/>
              <a:buFont typeface="Times New Roman"/>
              <a:buChar char="●"/>
            </a:pPr>
            <a:r>
              <a:rPr lang="en-US" sz="1900">
                <a:solidFill>
                  <a:schemeClr val="dk1"/>
                </a:solidFill>
                <a:latin typeface="Times New Roman"/>
                <a:ea typeface="Times New Roman"/>
                <a:cs typeface="Times New Roman"/>
                <a:sym typeface="Times New Roman"/>
              </a:rPr>
              <a:t>I</a:t>
            </a:r>
            <a:r>
              <a:rPr lang="en-US" sz="1900">
                <a:solidFill>
                  <a:schemeClr val="dk1"/>
                </a:solidFill>
                <a:latin typeface="Times New Roman"/>
                <a:ea typeface="Times New Roman"/>
                <a:cs typeface="Times New Roman"/>
                <a:sym typeface="Times New Roman"/>
              </a:rPr>
              <a:t>n this project we have used OpenCV, Keras/TensorFlow, and Deep Learning. We introduce a face mask detection model that is based on computer vision and deep learning.</a:t>
            </a:r>
            <a:endParaRPr sz="1900">
              <a:solidFill>
                <a:schemeClr val="dk1"/>
              </a:solidFill>
              <a:latin typeface="Times New Roman"/>
              <a:ea typeface="Times New Roman"/>
              <a:cs typeface="Times New Roman"/>
              <a:sym typeface="Times New Roman"/>
            </a:endParaRPr>
          </a:p>
          <a:p>
            <a:pPr indent="0" lvl="0" marL="457200" marR="0" rtl="0" algn="just">
              <a:lnSpc>
                <a:spcPct val="115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p:txBody>
      </p:sp>
      <p:pic>
        <p:nvPicPr>
          <p:cNvPr id="86" name="Google Shape;86;p3"/>
          <p:cNvPicPr preferRelativeResize="0"/>
          <p:nvPr/>
        </p:nvPicPr>
        <p:blipFill rotWithShape="1">
          <a:blip r:embed="rId3">
            <a:alphaModFix/>
          </a:blip>
          <a:srcRect b="0" l="0" r="0" t="0"/>
          <a:stretch/>
        </p:blipFill>
        <p:spPr>
          <a:xfrm>
            <a:off x="8456100" y="0"/>
            <a:ext cx="687900" cy="554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5"/>
          <p:cNvSpPr txBox="1"/>
          <p:nvPr/>
        </p:nvSpPr>
        <p:spPr>
          <a:xfrm>
            <a:off x="0" y="0"/>
            <a:ext cx="91335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                                           </a:t>
            </a:r>
            <a:r>
              <a:rPr b="1" lang="en-US" sz="2400">
                <a:latin typeface="Times New Roman"/>
                <a:ea typeface="Times New Roman"/>
                <a:cs typeface="Times New Roman"/>
                <a:sym typeface="Times New Roman"/>
              </a:rPr>
              <a:t>PROBLEM STATEMENT</a:t>
            </a:r>
            <a:endParaRPr b="1" i="0" sz="2400" u="none" cap="none" strike="noStrike">
              <a:solidFill>
                <a:srgbClr val="000000"/>
              </a:solidFill>
              <a:latin typeface="Times New Roman"/>
              <a:ea typeface="Times New Roman"/>
              <a:cs typeface="Times New Roman"/>
              <a:sym typeface="Times New Roman"/>
            </a:endParaRPr>
          </a:p>
        </p:txBody>
      </p:sp>
      <p:pic>
        <p:nvPicPr>
          <p:cNvPr id="92" name="Google Shape;92;p5"/>
          <p:cNvPicPr preferRelativeResize="0"/>
          <p:nvPr/>
        </p:nvPicPr>
        <p:blipFill rotWithShape="1">
          <a:blip r:embed="rId3">
            <a:alphaModFix/>
          </a:blip>
          <a:srcRect b="0" l="0" r="0" t="0"/>
          <a:stretch/>
        </p:blipFill>
        <p:spPr>
          <a:xfrm>
            <a:off x="8456100" y="0"/>
            <a:ext cx="687900" cy="554100"/>
          </a:xfrm>
          <a:prstGeom prst="rect">
            <a:avLst/>
          </a:prstGeom>
          <a:noFill/>
          <a:ln>
            <a:noFill/>
          </a:ln>
        </p:spPr>
      </p:pic>
      <p:sp>
        <p:nvSpPr>
          <p:cNvPr id="93" name="Google Shape;93;p5"/>
          <p:cNvSpPr txBox="1"/>
          <p:nvPr/>
        </p:nvSpPr>
        <p:spPr>
          <a:xfrm>
            <a:off x="0" y="4742766"/>
            <a:ext cx="6731100" cy="400079"/>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94" name="Google Shape;94;p5"/>
          <p:cNvSpPr txBox="1"/>
          <p:nvPr/>
        </p:nvSpPr>
        <p:spPr>
          <a:xfrm>
            <a:off x="6731100" y="4743300"/>
            <a:ext cx="2402400" cy="400079"/>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95" name="Google Shape;95;p5"/>
          <p:cNvSpPr txBox="1"/>
          <p:nvPr/>
        </p:nvSpPr>
        <p:spPr>
          <a:xfrm>
            <a:off x="493625" y="987976"/>
            <a:ext cx="8156400" cy="1417500"/>
          </a:xfrm>
          <a:prstGeom prst="rect">
            <a:avLst/>
          </a:prstGeom>
          <a:noFill/>
          <a:ln>
            <a:noFill/>
          </a:ln>
        </p:spPr>
        <p:txBody>
          <a:bodyPr anchorCtr="0" anchor="t" bIns="91425" lIns="91425" spcFirstLastPara="1" rIns="91425" wrap="square" tIns="91425">
            <a:spAutoFit/>
          </a:bodyPr>
          <a:lstStyle/>
          <a:p>
            <a:pPr indent="-342900" lvl="0" marL="457200" marR="0" rtl="0" algn="just">
              <a:lnSpc>
                <a:spcPct val="115000"/>
              </a:lnSpc>
              <a:spcBef>
                <a:spcPts val="0"/>
              </a:spcBef>
              <a:spcAft>
                <a:spcPts val="0"/>
              </a:spcAft>
              <a:buClr>
                <a:schemeClr val="dk1"/>
              </a:buClr>
              <a:buSzPts val="1800"/>
              <a:buFont typeface="Times New Roman"/>
              <a:buChar char="●"/>
            </a:pPr>
            <a:r>
              <a:rPr lang="en-US" sz="1800">
                <a:solidFill>
                  <a:schemeClr val="dk1"/>
                </a:solidFill>
                <a:latin typeface="Times New Roman"/>
                <a:ea typeface="Times New Roman"/>
                <a:cs typeface="Times New Roman"/>
                <a:sym typeface="Times New Roman"/>
              </a:rPr>
              <a:t>After the breakout of the worldwide pandemic COVID-19, there arises a severe need of protection mechanisms, face mask being the primary one. The basic aim of the project is to detect the presence of a facemask on human faces on live streaming video</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7"/>
          <p:cNvSpPr txBox="1"/>
          <p:nvPr/>
        </p:nvSpPr>
        <p:spPr>
          <a:xfrm>
            <a:off x="0"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rtl="0" algn="ctr">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TOOLS AND TECHNOLOGY USED</a:t>
            </a:r>
            <a:endParaRPr b="1" sz="2400"/>
          </a:p>
        </p:txBody>
      </p:sp>
      <p:pic>
        <p:nvPicPr>
          <p:cNvPr id="101" name="Google Shape;101;p7"/>
          <p:cNvPicPr preferRelativeResize="0"/>
          <p:nvPr/>
        </p:nvPicPr>
        <p:blipFill rotWithShape="1">
          <a:blip r:embed="rId3">
            <a:alphaModFix/>
          </a:blip>
          <a:srcRect b="0" l="0" r="0" t="0"/>
          <a:stretch/>
        </p:blipFill>
        <p:spPr>
          <a:xfrm>
            <a:off x="8456100" y="0"/>
            <a:ext cx="687900" cy="554100"/>
          </a:xfrm>
          <a:prstGeom prst="rect">
            <a:avLst/>
          </a:prstGeom>
          <a:noFill/>
          <a:ln>
            <a:noFill/>
          </a:ln>
        </p:spPr>
      </p:pic>
      <p:sp>
        <p:nvSpPr>
          <p:cNvPr id="102" name="Google Shape;102;p7"/>
          <p:cNvSpPr txBox="1"/>
          <p:nvPr/>
        </p:nvSpPr>
        <p:spPr>
          <a:xfrm>
            <a:off x="0" y="4743300"/>
            <a:ext cx="6709800" cy="400079"/>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103" name="Google Shape;103;p7"/>
          <p:cNvSpPr txBox="1"/>
          <p:nvPr/>
        </p:nvSpPr>
        <p:spPr>
          <a:xfrm>
            <a:off x="6709825" y="4743300"/>
            <a:ext cx="2434200" cy="400079"/>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104" name="Google Shape;104;p7"/>
          <p:cNvSpPr txBox="1"/>
          <p:nvPr/>
        </p:nvSpPr>
        <p:spPr>
          <a:xfrm>
            <a:off x="108475" y="722700"/>
            <a:ext cx="9144000" cy="45870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Clr>
                <a:schemeClr val="dk1"/>
              </a:buClr>
              <a:buSzPts val="1100"/>
              <a:buFont typeface="Arial"/>
              <a:buNone/>
            </a:pPr>
            <a:r>
              <a:rPr lang="en-US" sz="1600">
                <a:solidFill>
                  <a:schemeClr val="dk1"/>
                </a:solidFill>
                <a:latin typeface="Times New Roman"/>
                <a:ea typeface="Times New Roman"/>
                <a:cs typeface="Times New Roman"/>
                <a:sym typeface="Times New Roman"/>
              </a:rPr>
              <a:t>1. Python : Python is an interpreted, high-level, general-purpose programming language.</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600">
                <a:solidFill>
                  <a:schemeClr val="dk1"/>
                </a:solidFill>
                <a:latin typeface="Times New Roman"/>
                <a:ea typeface="Times New Roman"/>
                <a:cs typeface="Times New Roman"/>
                <a:sym typeface="Times New Roman"/>
              </a:rPr>
              <a:t>2. Jupyter Notebook: Jupyter Notebook is an open-source web application that allows you to create and share documents containing live code, equations, visualizations, and narrative text.</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600">
                <a:solidFill>
                  <a:schemeClr val="dk1"/>
                </a:solidFill>
                <a:latin typeface="Times New Roman"/>
                <a:ea typeface="Times New Roman"/>
                <a:cs typeface="Times New Roman"/>
                <a:sym typeface="Times New Roman"/>
              </a:rPr>
              <a:t>3. Keras: Keras is an open-source library that provides a Python interface for building artificial neural networks.</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600">
                <a:solidFill>
                  <a:schemeClr val="dk1"/>
                </a:solidFill>
                <a:latin typeface="Times New Roman"/>
                <a:ea typeface="Times New Roman"/>
                <a:cs typeface="Times New Roman"/>
                <a:sym typeface="Times New Roman"/>
              </a:rPr>
              <a:t>4. TensorFlow: TensorFlow is a free and open-source software library for machine learning.</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600">
                <a:solidFill>
                  <a:schemeClr val="dk1"/>
                </a:solidFill>
                <a:latin typeface="Times New Roman"/>
                <a:ea typeface="Times New Roman"/>
                <a:cs typeface="Times New Roman"/>
                <a:sym typeface="Times New Roman"/>
              </a:rPr>
              <a:t>5. Convolutional Neural Network (CNN): CNNs are a type of neural network commonly used for image recognition and classification tasks.</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600">
                <a:solidFill>
                  <a:schemeClr val="dk1"/>
                </a:solidFill>
                <a:latin typeface="Times New Roman"/>
                <a:ea typeface="Times New Roman"/>
                <a:cs typeface="Times New Roman"/>
                <a:sym typeface="Times New Roman"/>
              </a:rPr>
              <a:t>6.PyCharm : Code Editor</a:t>
            </a:r>
            <a:endParaRPr sz="16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latin typeface="Times New Roman"/>
              <a:ea typeface="Times New Roman"/>
              <a:cs typeface="Times New Roman"/>
              <a:sym typeface="Times New Roman"/>
            </a:endParaRPr>
          </a:p>
          <a:p>
            <a:pPr indent="0" lvl="0" marL="0" marR="0" rtl="0" algn="l">
              <a:lnSpc>
                <a:spcPct val="115000"/>
              </a:lnSpc>
              <a:spcBef>
                <a:spcPts val="0"/>
              </a:spcBef>
              <a:spcAft>
                <a:spcPts val="0"/>
              </a:spcAft>
              <a:buNone/>
            </a:pPr>
            <a:r>
              <a:t/>
            </a:r>
            <a:endParaRPr sz="1600">
              <a:solidFill>
                <a:schemeClr val="dk1"/>
              </a:solidFill>
              <a:latin typeface="Times New Roman"/>
              <a:ea typeface="Times New Roman"/>
              <a:cs typeface="Times New Roman"/>
              <a:sym typeface="Times New Roman"/>
            </a:endParaRPr>
          </a:p>
        </p:txBody>
      </p:sp>
      <p:sp>
        <p:nvSpPr>
          <p:cNvPr id="105" name="Google Shape;105;p7"/>
          <p:cNvSpPr/>
          <p:nvPr/>
        </p:nvSpPr>
        <p:spPr>
          <a:xfrm>
            <a:off x="0" y="136267"/>
            <a:ext cx="205505" cy="184666"/>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8"/>
          <p:cNvSpPr txBox="1"/>
          <p:nvPr/>
        </p:nvSpPr>
        <p:spPr>
          <a:xfrm>
            <a:off x="0"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FLOW CHART OF FACEMASK DETECTION SYSTEM</a:t>
            </a:r>
            <a:endParaRPr b="1" i="0" sz="2400" u="none" cap="none" strike="noStrike">
              <a:solidFill>
                <a:srgbClr val="000000"/>
              </a:solidFill>
              <a:latin typeface="Times New Roman"/>
              <a:ea typeface="Times New Roman"/>
              <a:cs typeface="Times New Roman"/>
              <a:sym typeface="Times New Roman"/>
            </a:endParaRPr>
          </a:p>
        </p:txBody>
      </p:sp>
      <p:pic>
        <p:nvPicPr>
          <p:cNvPr id="111" name="Google Shape;111;p8"/>
          <p:cNvPicPr preferRelativeResize="0"/>
          <p:nvPr/>
        </p:nvPicPr>
        <p:blipFill rotWithShape="1">
          <a:blip r:embed="rId3">
            <a:alphaModFix/>
          </a:blip>
          <a:srcRect b="0" l="0" r="0" t="0"/>
          <a:stretch/>
        </p:blipFill>
        <p:spPr>
          <a:xfrm>
            <a:off x="8456100" y="0"/>
            <a:ext cx="687900" cy="554100"/>
          </a:xfrm>
          <a:prstGeom prst="rect">
            <a:avLst/>
          </a:prstGeom>
          <a:noFill/>
          <a:ln>
            <a:noFill/>
          </a:ln>
        </p:spPr>
      </p:pic>
      <p:sp>
        <p:nvSpPr>
          <p:cNvPr id="112" name="Google Shape;112;p8"/>
          <p:cNvSpPr txBox="1"/>
          <p:nvPr/>
        </p:nvSpPr>
        <p:spPr>
          <a:xfrm>
            <a:off x="0" y="4743300"/>
            <a:ext cx="6709800" cy="400079"/>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113" name="Google Shape;113;p8"/>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14" name="Google Shape;114;p8"/>
          <p:cNvSpPr/>
          <p:nvPr/>
        </p:nvSpPr>
        <p:spPr>
          <a:xfrm>
            <a:off x="0" y="136267"/>
            <a:ext cx="205505" cy="184666"/>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115" name="Google Shape;115;p8"/>
          <p:cNvSpPr txBox="1"/>
          <p:nvPr/>
        </p:nvSpPr>
        <p:spPr>
          <a:xfrm>
            <a:off x="6709825" y="4743300"/>
            <a:ext cx="2434200" cy="400079"/>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pic>
        <p:nvPicPr>
          <p:cNvPr id="116" name="Google Shape;116;p8"/>
          <p:cNvPicPr preferRelativeResize="0"/>
          <p:nvPr/>
        </p:nvPicPr>
        <p:blipFill>
          <a:blip r:embed="rId4">
            <a:alphaModFix/>
          </a:blip>
          <a:stretch>
            <a:fillRect/>
          </a:stretch>
        </p:blipFill>
        <p:spPr>
          <a:xfrm>
            <a:off x="2721050" y="699675"/>
            <a:ext cx="3301396" cy="3545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312026eca17_0_0"/>
          <p:cNvSpPr txBox="1"/>
          <p:nvPr/>
        </p:nvSpPr>
        <p:spPr>
          <a:xfrm>
            <a:off x="0"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DATA SET:</a:t>
            </a:r>
            <a:endParaRPr b="1" i="0" sz="2400" u="none" cap="none" strike="noStrike">
              <a:solidFill>
                <a:srgbClr val="000000"/>
              </a:solidFill>
              <a:latin typeface="Times New Roman"/>
              <a:ea typeface="Times New Roman"/>
              <a:cs typeface="Times New Roman"/>
              <a:sym typeface="Times New Roman"/>
            </a:endParaRPr>
          </a:p>
        </p:txBody>
      </p:sp>
      <p:pic>
        <p:nvPicPr>
          <p:cNvPr id="122" name="Google Shape;122;g312026eca17_0_0"/>
          <p:cNvPicPr preferRelativeResize="0"/>
          <p:nvPr/>
        </p:nvPicPr>
        <p:blipFill rotWithShape="1">
          <a:blip r:embed="rId3">
            <a:alphaModFix/>
          </a:blip>
          <a:srcRect b="0" l="0" r="0" t="0"/>
          <a:stretch/>
        </p:blipFill>
        <p:spPr>
          <a:xfrm>
            <a:off x="8456100" y="0"/>
            <a:ext cx="687900" cy="554100"/>
          </a:xfrm>
          <a:prstGeom prst="rect">
            <a:avLst/>
          </a:prstGeom>
          <a:noFill/>
          <a:ln>
            <a:noFill/>
          </a:ln>
        </p:spPr>
      </p:pic>
      <p:sp>
        <p:nvSpPr>
          <p:cNvPr id="123" name="Google Shape;123;g312026eca17_0_0"/>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124" name="Google Shape;124;g312026eca17_0_0"/>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25" name="Google Shape;125;g312026eca17_0_0"/>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126" name="Google Shape;126;g312026eca17_0_0"/>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127" name="Google Shape;127;g312026eca17_0_0"/>
          <p:cNvSpPr txBox="1"/>
          <p:nvPr/>
        </p:nvSpPr>
        <p:spPr>
          <a:xfrm>
            <a:off x="197450" y="740425"/>
            <a:ext cx="88752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Times New Roman"/>
                <a:ea typeface="Times New Roman"/>
                <a:cs typeface="Times New Roman"/>
                <a:sym typeface="Times New Roman"/>
              </a:rPr>
              <a:t>The training dataset used here is a combination of images with and without masks, sourced from various assets such as Kaggle and the RMFD dataset. This dataset contains 2,155 images in the "with mask" category and 2,023 images in the "without mask" category, captured from different angles.</a:t>
            </a:r>
            <a:endParaRPr sz="1800">
              <a:solidFill>
                <a:schemeClr val="dk1"/>
              </a:solidFill>
              <a:latin typeface="Times New Roman"/>
              <a:ea typeface="Times New Roman"/>
              <a:cs typeface="Times New Roman"/>
              <a:sym typeface="Times New Roman"/>
            </a:endParaRPr>
          </a:p>
        </p:txBody>
      </p:sp>
      <p:pic>
        <p:nvPicPr>
          <p:cNvPr id="128" name="Google Shape;128;g312026eca17_0_0"/>
          <p:cNvPicPr preferRelativeResize="0"/>
          <p:nvPr/>
        </p:nvPicPr>
        <p:blipFill>
          <a:blip r:embed="rId4">
            <a:alphaModFix/>
          </a:blip>
          <a:stretch>
            <a:fillRect/>
          </a:stretch>
        </p:blipFill>
        <p:spPr>
          <a:xfrm>
            <a:off x="2274950" y="2077225"/>
            <a:ext cx="4378471" cy="2405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312026eca17_0_13"/>
          <p:cNvSpPr txBox="1"/>
          <p:nvPr/>
        </p:nvSpPr>
        <p:spPr>
          <a:xfrm>
            <a:off x="-125" y="0"/>
            <a:ext cx="9144000" cy="9234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DEEP LEARNING MODELS THAT WE HAVE USED TO </a:t>
            </a:r>
            <a:endParaRPr b="1" sz="2400">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FIND THE ACCURACY AND LOSS PERCENTAGE:</a:t>
            </a:r>
            <a:endParaRPr b="1" i="0" sz="2400" u="none" cap="none" strike="noStrike">
              <a:solidFill>
                <a:srgbClr val="000000"/>
              </a:solidFill>
              <a:latin typeface="Times New Roman"/>
              <a:ea typeface="Times New Roman"/>
              <a:cs typeface="Times New Roman"/>
              <a:sym typeface="Times New Roman"/>
            </a:endParaRPr>
          </a:p>
        </p:txBody>
      </p:sp>
      <p:pic>
        <p:nvPicPr>
          <p:cNvPr id="134" name="Google Shape;134;g312026eca17_0_13"/>
          <p:cNvPicPr preferRelativeResize="0"/>
          <p:nvPr/>
        </p:nvPicPr>
        <p:blipFill rotWithShape="1">
          <a:blip r:embed="rId3">
            <a:alphaModFix/>
          </a:blip>
          <a:srcRect b="0" l="0" r="0" t="0"/>
          <a:stretch/>
        </p:blipFill>
        <p:spPr>
          <a:xfrm>
            <a:off x="8456250" y="46450"/>
            <a:ext cx="687900" cy="554100"/>
          </a:xfrm>
          <a:prstGeom prst="rect">
            <a:avLst/>
          </a:prstGeom>
          <a:noFill/>
          <a:ln>
            <a:noFill/>
          </a:ln>
        </p:spPr>
      </p:pic>
      <p:sp>
        <p:nvSpPr>
          <p:cNvPr id="135" name="Google Shape;135;g312026eca17_0_13"/>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136" name="Google Shape;136;g312026eca17_0_13"/>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37" name="Google Shape;137;g312026eca17_0_13"/>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138" name="Google Shape;138;g312026eca17_0_13"/>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139" name="Google Shape;139;g312026eca17_0_13"/>
          <p:cNvSpPr txBox="1"/>
          <p:nvPr/>
        </p:nvSpPr>
        <p:spPr>
          <a:xfrm>
            <a:off x="394900" y="1234050"/>
            <a:ext cx="5686500" cy="25860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dk1"/>
              </a:buClr>
              <a:buSzPts val="2600"/>
              <a:buFont typeface="Times New Roman"/>
              <a:buAutoNum type="arabicPeriod"/>
            </a:pPr>
            <a:r>
              <a:rPr lang="en-US" sz="2600">
                <a:solidFill>
                  <a:schemeClr val="dk1"/>
                </a:solidFill>
                <a:latin typeface="Times New Roman"/>
                <a:ea typeface="Times New Roman"/>
                <a:cs typeface="Times New Roman"/>
                <a:sym typeface="Times New Roman"/>
              </a:rPr>
              <a:t>Sequential Mode</a:t>
            </a:r>
            <a:r>
              <a:rPr lang="en-US" sz="2600">
                <a:solidFill>
                  <a:schemeClr val="dk1"/>
                </a:solidFill>
                <a:latin typeface="Times New Roman"/>
                <a:ea typeface="Times New Roman"/>
                <a:cs typeface="Times New Roman"/>
                <a:sym typeface="Times New Roman"/>
              </a:rPr>
              <a:t>l</a:t>
            </a:r>
            <a:endParaRPr sz="2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600">
              <a:solidFill>
                <a:schemeClr val="dk1"/>
              </a:solidFill>
              <a:latin typeface="Times New Roman"/>
              <a:ea typeface="Times New Roman"/>
              <a:cs typeface="Times New Roman"/>
              <a:sym typeface="Times New Roman"/>
            </a:endParaRPr>
          </a:p>
          <a:p>
            <a:pPr indent="-393700" lvl="0" marL="457200" rtl="0" algn="l">
              <a:spcBef>
                <a:spcPts val="0"/>
              </a:spcBef>
              <a:spcAft>
                <a:spcPts val="0"/>
              </a:spcAft>
              <a:buClr>
                <a:schemeClr val="dk1"/>
              </a:buClr>
              <a:buSzPts val="2600"/>
              <a:buFont typeface="Times New Roman"/>
              <a:buAutoNum type="arabicPeriod"/>
            </a:pPr>
            <a:r>
              <a:rPr lang="en-US" sz="2600">
                <a:solidFill>
                  <a:schemeClr val="dk1"/>
                </a:solidFill>
                <a:latin typeface="Times New Roman"/>
                <a:ea typeface="Times New Roman"/>
                <a:cs typeface="Times New Roman"/>
                <a:sym typeface="Times New Roman"/>
              </a:rPr>
              <a:t>Vgg16(Visual Geometric Group) Model</a:t>
            </a:r>
            <a:endParaRPr sz="2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600">
              <a:solidFill>
                <a:schemeClr val="dk1"/>
              </a:solidFill>
              <a:latin typeface="Times New Roman"/>
              <a:ea typeface="Times New Roman"/>
              <a:cs typeface="Times New Roman"/>
              <a:sym typeface="Times New Roman"/>
            </a:endParaRPr>
          </a:p>
          <a:p>
            <a:pPr indent="-393700" lvl="0" marL="457200" rtl="0" algn="l">
              <a:spcBef>
                <a:spcPts val="0"/>
              </a:spcBef>
              <a:spcAft>
                <a:spcPts val="0"/>
              </a:spcAft>
              <a:buClr>
                <a:schemeClr val="dk1"/>
              </a:buClr>
              <a:buSzPts val="2600"/>
              <a:buFont typeface="Times New Roman"/>
              <a:buAutoNum type="arabicPeriod"/>
            </a:pPr>
            <a:r>
              <a:rPr lang="en-US" sz="2600">
                <a:solidFill>
                  <a:schemeClr val="dk1"/>
                </a:solidFill>
                <a:latin typeface="Times New Roman"/>
                <a:ea typeface="Times New Roman"/>
                <a:cs typeface="Times New Roman"/>
                <a:sym typeface="Times New Roman"/>
              </a:rPr>
              <a:t>MobileNet Version 2</a:t>
            </a:r>
            <a:endParaRPr sz="2600">
              <a:solidFill>
                <a:schemeClr val="dk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315b54a1c51_0_8"/>
          <p:cNvSpPr txBox="1"/>
          <p:nvPr/>
        </p:nvSpPr>
        <p:spPr>
          <a:xfrm>
            <a:off x="-125" y="0"/>
            <a:ext cx="9144000" cy="554100"/>
          </a:xfrm>
          <a:prstGeom prst="rect">
            <a:avLst/>
          </a:prstGeom>
          <a:gradFill>
            <a:gsLst>
              <a:gs pos="0">
                <a:srgbClr val="DCECD5"/>
              </a:gs>
              <a:gs pos="100000">
                <a:srgbClr val="93BC81"/>
              </a:gs>
            </a:gsLst>
            <a:path path="circle">
              <a:fillToRect b="50%" l="50%" r="50%" t="50%"/>
            </a:path>
            <a:tileRect/>
          </a:gra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400"/>
              <a:buFont typeface="Arial"/>
              <a:buNone/>
            </a:pPr>
            <a:r>
              <a:rPr b="1" lang="en-US" sz="2400">
                <a:latin typeface="Times New Roman"/>
                <a:ea typeface="Times New Roman"/>
                <a:cs typeface="Times New Roman"/>
                <a:sym typeface="Times New Roman"/>
              </a:rPr>
              <a:t>SEQUENTIAL MODEL</a:t>
            </a:r>
            <a:endParaRPr b="1" i="0" sz="2400" u="none" cap="none" strike="noStrike">
              <a:solidFill>
                <a:srgbClr val="000000"/>
              </a:solidFill>
              <a:latin typeface="Times New Roman"/>
              <a:ea typeface="Times New Roman"/>
              <a:cs typeface="Times New Roman"/>
              <a:sym typeface="Times New Roman"/>
            </a:endParaRPr>
          </a:p>
        </p:txBody>
      </p:sp>
      <p:pic>
        <p:nvPicPr>
          <p:cNvPr id="145" name="Google Shape;145;g315b54a1c51_0_8"/>
          <p:cNvPicPr preferRelativeResize="0"/>
          <p:nvPr/>
        </p:nvPicPr>
        <p:blipFill rotWithShape="1">
          <a:blip r:embed="rId3">
            <a:alphaModFix/>
          </a:blip>
          <a:srcRect b="0" l="0" r="0" t="0"/>
          <a:stretch/>
        </p:blipFill>
        <p:spPr>
          <a:xfrm>
            <a:off x="8456250" y="46450"/>
            <a:ext cx="687900" cy="554100"/>
          </a:xfrm>
          <a:prstGeom prst="rect">
            <a:avLst/>
          </a:prstGeom>
          <a:noFill/>
          <a:ln>
            <a:noFill/>
          </a:ln>
        </p:spPr>
      </p:pic>
      <p:sp>
        <p:nvSpPr>
          <p:cNvPr id="146" name="Google Shape;146;g315b54a1c51_0_8"/>
          <p:cNvSpPr txBox="1"/>
          <p:nvPr/>
        </p:nvSpPr>
        <p:spPr>
          <a:xfrm>
            <a:off x="0" y="4743300"/>
            <a:ext cx="6709800" cy="400200"/>
          </a:xfrm>
          <a:prstGeom prst="rect">
            <a:avLst/>
          </a:prstGeom>
          <a:solidFill>
            <a:srgbClr val="EA9999"/>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a:solidFill>
                  <a:srgbClr val="134F5C"/>
                </a:solidFill>
                <a:latin typeface="Times New Roman"/>
                <a:ea typeface="Times New Roman"/>
                <a:cs typeface="Times New Roman"/>
                <a:sym typeface="Times New Roman"/>
              </a:rPr>
              <a:t>Face Mask Detection System</a:t>
            </a:r>
            <a:endParaRPr b="0" i="0" sz="1400" u="none" cap="none" strike="noStrike">
              <a:solidFill>
                <a:srgbClr val="000000"/>
              </a:solidFill>
              <a:latin typeface="Merriweather Black"/>
              <a:ea typeface="Merriweather Black"/>
              <a:cs typeface="Merriweather Black"/>
              <a:sym typeface="Merriweather Black"/>
            </a:endParaRPr>
          </a:p>
        </p:txBody>
      </p:sp>
      <p:sp>
        <p:nvSpPr>
          <p:cNvPr id="147" name="Google Shape;147;g315b54a1c51_0_8"/>
          <p:cNvSpPr txBox="1"/>
          <p:nvPr/>
        </p:nvSpPr>
        <p:spPr>
          <a:xfrm>
            <a:off x="573438" y="554100"/>
            <a:ext cx="7882800" cy="3387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6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
        <p:nvSpPr>
          <p:cNvPr id="148" name="Google Shape;148;g315b54a1c51_0_8"/>
          <p:cNvSpPr/>
          <p:nvPr/>
        </p:nvSpPr>
        <p:spPr>
          <a:xfrm>
            <a:off x="0" y="136267"/>
            <a:ext cx="205500" cy="184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600"/>
              <a:buFont typeface="Arial"/>
              <a:buNone/>
            </a:pPr>
            <a:r>
              <a:rPr b="0" i="0" lang="en-US" sz="6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p:txBody>
      </p:sp>
      <p:sp>
        <p:nvSpPr>
          <p:cNvPr id="149" name="Google Shape;149;g315b54a1c51_0_8"/>
          <p:cNvSpPr txBox="1"/>
          <p:nvPr/>
        </p:nvSpPr>
        <p:spPr>
          <a:xfrm>
            <a:off x="6709825" y="4743300"/>
            <a:ext cx="2434200" cy="400200"/>
          </a:xfrm>
          <a:prstGeom prst="rect">
            <a:avLst/>
          </a:prstGeom>
          <a:solidFill>
            <a:srgbClr val="B6D7A8"/>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en-US">
                <a:latin typeface="Times New Roman"/>
                <a:ea typeface="Times New Roman"/>
                <a:cs typeface="Times New Roman"/>
                <a:sym typeface="Times New Roman"/>
              </a:rPr>
              <a:t>November 11, 2024</a:t>
            </a:r>
            <a:endParaRPr b="0" i="0" sz="1400" u="none" cap="none" strike="noStrike">
              <a:solidFill>
                <a:srgbClr val="000000"/>
              </a:solidFill>
              <a:latin typeface="Times New Roman"/>
              <a:ea typeface="Times New Roman"/>
              <a:cs typeface="Times New Roman"/>
              <a:sym typeface="Times New Roman"/>
            </a:endParaRPr>
          </a:p>
        </p:txBody>
      </p:sp>
      <p:sp>
        <p:nvSpPr>
          <p:cNvPr id="150" name="Google Shape;150;g315b54a1c51_0_8"/>
          <p:cNvSpPr txBox="1"/>
          <p:nvPr/>
        </p:nvSpPr>
        <p:spPr>
          <a:xfrm>
            <a:off x="394900" y="1234050"/>
            <a:ext cx="56865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Times New Roman"/>
                <a:ea typeface="Times New Roman"/>
                <a:cs typeface="Times New Roman"/>
                <a:sym typeface="Times New Roman"/>
              </a:rPr>
              <a:t>The Sequential CNN model is trained with 20 epochs which gives us training accuracy of </a:t>
            </a:r>
            <a:r>
              <a:rPr lang="en-US" sz="1800">
                <a:solidFill>
                  <a:schemeClr val="dk1"/>
                </a:solidFill>
                <a:latin typeface="Times New Roman"/>
                <a:ea typeface="Times New Roman"/>
                <a:cs typeface="Times New Roman"/>
                <a:sym typeface="Times New Roman"/>
              </a:rPr>
              <a:t>0.9899</a:t>
            </a:r>
            <a:r>
              <a:rPr lang="en-US" sz="1800">
                <a:solidFill>
                  <a:schemeClr val="dk1"/>
                </a:solidFill>
                <a:latin typeface="Times New Roman"/>
                <a:ea typeface="Times New Roman"/>
                <a:cs typeface="Times New Roman"/>
                <a:sym typeface="Times New Roman"/>
              </a:rPr>
              <a:t> with loss of 0.0346 beyond which the accuracy changes due to increased training time and based upon parameter values.</a:t>
            </a:r>
            <a:endParaRPr sz="1800">
              <a:solidFill>
                <a:schemeClr val="dk1"/>
              </a:solidFill>
              <a:latin typeface="Times New Roman"/>
              <a:ea typeface="Times New Roman"/>
              <a:cs typeface="Times New Roman"/>
              <a:sym typeface="Times New Roman"/>
            </a:endParaRPr>
          </a:p>
        </p:txBody>
      </p:sp>
      <p:pic>
        <p:nvPicPr>
          <p:cNvPr id="151" name="Google Shape;151;g315b54a1c51_0_8"/>
          <p:cNvPicPr preferRelativeResize="0"/>
          <p:nvPr/>
        </p:nvPicPr>
        <p:blipFill>
          <a:blip r:embed="rId4">
            <a:alphaModFix/>
          </a:blip>
          <a:stretch>
            <a:fillRect/>
          </a:stretch>
        </p:blipFill>
        <p:spPr>
          <a:xfrm>
            <a:off x="6224750" y="554100"/>
            <a:ext cx="1862131" cy="3545701"/>
          </a:xfrm>
          <a:prstGeom prst="rect">
            <a:avLst/>
          </a:prstGeom>
          <a:noFill/>
          <a:ln>
            <a:noFill/>
          </a:ln>
        </p:spPr>
      </p:pic>
      <p:sp>
        <p:nvSpPr>
          <p:cNvPr id="152" name="Google Shape;152;g315b54a1c51_0_8"/>
          <p:cNvSpPr txBox="1"/>
          <p:nvPr/>
        </p:nvSpPr>
        <p:spPr>
          <a:xfrm>
            <a:off x="6081400" y="4236900"/>
            <a:ext cx="2802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chemeClr val="dk1"/>
                </a:solidFill>
                <a:latin typeface="Times New Roman"/>
                <a:ea typeface="Times New Roman"/>
                <a:cs typeface="Times New Roman"/>
                <a:sym typeface="Times New Roman"/>
              </a:rPr>
              <a:t>Fig. Sequential Model Architecture</a:t>
            </a:r>
            <a:endParaRPr sz="12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Ner Swn</dc:creator>
</cp:coreProperties>
</file>